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1"/>
  </p:notesMasterIdLst>
  <p:handoutMasterIdLst>
    <p:handoutMasterId r:id="rId12"/>
  </p:handoutMasterIdLst>
  <p:sldIdLst>
    <p:sldId id="301" r:id="rId2"/>
    <p:sldId id="489" r:id="rId3"/>
    <p:sldId id="303" r:id="rId4"/>
    <p:sldId id="278" r:id="rId5"/>
    <p:sldId id="482" r:id="rId6"/>
    <p:sldId id="483" r:id="rId7"/>
    <p:sldId id="484" r:id="rId8"/>
    <p:sldId id="487" r:id="rId9"/>
    <p:sldId id="488" r:id="rId10"/>
  </p:sldIdLst>
  <p:sldSz cx="9144000" cy="6858000" type="screen4x3"/>
  <p:notesSz cx="9928225" cy="6797675"/>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93" autoAdjust="0"/>
  </p:normalViewPr>
  <p:slideViewPr>
    <p:cSldViewPr>
      <p:cViewPr>
        <p:scale>
          <a:sx n="50" d="100"/>
          <a:sy n="50" d="100"/>
        </p:scale>
        <p:origin x="-102" y="-654"/>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7/19/2014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7/19/2014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2BD56D-5907-4212-867A-ECBEEACD9BB4}"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800" dirty="0"/>
              <a:t>Remember it is a presentation, and therefore the slides need to consider the following:</a:t>
            </a:r>
          </a:p>
          <a:p>
            <a:pPr marL="748745" lvl="1" indent="-287979">
              <a:buFont typeface="Wingdings" pitchFamily="2" charset="2"/>
              <a:buChar char="Ø"/>
            </a:pPr>
            <a:r>
              <a:rPr lang="en-GB" sz="1600" dirty="0"/>
              <a:t>Key points covered NOT essays within the slides</a:t>
            </a:r>
          </a:p>
          <a:p>
            <a:pPr marL="748745" lvl="1" indent="-287979">
              <a:buFont typeface="Wingdings" pitchFamily="2" charset="2"/>
              <a:buChar char="Ø"/>
            </a:pPr>
            <a:r>
              <a:rPr lang="en-GB" sz="1600" dirty="0"/>
              <a:t>Make use of the notes sections to elaborate/expand on the points covered</a:t>
            </a:r>
          </a:p>
          <a:p>
            <a:pPr marL="748745" lvl="1" indent="-287979">
              <a:buFont typeface="Wingdings" pitchFamily="2" charset="2"/>
              <a:buChar char="Ø"/>
            </a:pPr>
            <a:r>
              <a:rPr lang="en-GB" sz="1600" dirty="0"/>
              <a:t>Make use of images to highlight the software and features</a:t>
            </a:r>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extLst>
      <p:ext uri="{BB962C8B-B14F-4D97-AF65-F5344CB8AC3E}">
        <p14:creationId xmlns:p14="http://schemas.microsoft.com/office/powerpoint/2010/main" val="1628718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(wiki.org)</a:t>
            </a:r>
            <a:endParaRPr lang="en-GB" dirty="0"/>
          </a:p>
        </p:txBody>
      </p:sp>
      <p:sp>
        <p:nvSpPr>
          <p:cNvPr id="4" name="Slide Number Placeholder 3"/>
          <p:cNvSpPr>
            <a:spLocks noGrp="1"/>
          </p:cNvSpPr>
          <p:nvPr>
            <p:ph type="sldNum" sz="quarter" idx="10"/>
          </p:nvPr>
        </p:nvSpPr>
        <p:spPr/>
        <p:txBody>
          <a:bodyPr/>
          <a:lstStyle/>
          <a:p>
            <a:fld id="{3C9D38B0-41CB-419F-9D24-E85E0AC93D98}" type="slidenum">
              <a:rPr lang="en-GB" smtClean="0"/>
              <a:pPr/>
              <a:t>7</a:t>
            </a:fld>
            <a:endParaRPr lang="en-GB"/>
          </a:p>
        </p:txBody>
      </p:sp>
    </p:spTree>
    <p:extLst>
      <p:ext uri="{BB962C8B-B14F-4D97-AF65-F5344CB8AC3E}">
        <p14:creationId xmlns:p14="http://schemas.microsoft.com/office/powerpoint/2010/main" val="3036712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3.gif"/><Relationship Id="rId4" Type="http://schemas.openxmlformats.org/officeDocument/2006/relationships/slide" Target="../slides/slide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pic>
        <p:nvPicPr>
          <p:cNvPr id="14" name="Picture 2" descr="http://www.cooperstc.com/index_htm_files/25897.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504" y="5632074"/>
            <a:ext cx="760108" cy="8561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
        <p:nvSpPr>
          <p:cNvPr id="4"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accent1">
                    <a:tint val="20000"/>
                  </a:schemeClr>
                </a:solidFill>
                <a:effectLst/>
                <a:uLnTx/>
                <a:uFillTx/>
                <a:latin typeface="Calibri" pitchFamily="34" charset="0"/>
                <a:ea typeface="+mn-ea"/>
                <a:cs typeface="Calibri" pitchFamily="34" charset="0"/>
              </a:rPr>
              <a:t>ICT Dept</a:t>
            </a: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5" name="Picture 2" descr="http://www.cooperstc.com/index_htm_files/2589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632074"/>
            <a:ext cx="760108" cy="856123"/>
          </a:xfrm>
          <a:prstGeom prst="rect">
            <a:avLst/>
          </a:prstGeom>
          <a:noFill/>
          <a:extLst>
            <a:ext uri="{909E8E84-426E-40DD-AFC4-6F175D3DCCD1}">
              <a14:hiddenFill xmlns:a14="http://schemas.microsoft.com/office/drawing/2010/main">
                <a:solidFill>
                  <a:srgbClr val="FFFFFF"/>
                </a:solidFill>
              </a14:hiddenFill>
            </a:ext>
          </a:extLst>
        </p:spPr>
      </p:pic>
      <p:sp>
        <p:nvSpPr>
          <p:cNvPr id="6" name="Round Same Side Corner Rectangle 5">
            <a:hlinkClick r:id="rId3" action="ppaction://hlinksldjump"/>
          </p:cNvPr>
          <p:cNvSpPr/>
          <p:nvPr/>
        </p:nvSpPr>
        <p:spPr>
          <a:xfrm>
            <a:off x="0" y="0"/>
            <a:ext cx="89959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8" name="Round Same Side Corner Rectangle 7">
            <a:hlinkClick r:id="rId4" action="ppaction://hlinksldjump"/>
          </p:cNvPr>
          <p:cNvSpPr/>
          <p:nvPr/>
        </p:nvSpPr>
        <p:spPr>
          <a:xfrm>
            <a:off x="899592"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LO1</a:t>
            </a:r>
            <a:endParaRPr lang="en-GB" sz="1400" b="1" dirty="0">
              <a:latin typeface="Calibri" pitchFamily="34" charset="0"/>
              <a:cs typeface="Calibri" pitchFamily="34" charset="0"/>
            </a:endParaRPr>
          </a:p>
        </p:txBody>
      </p:sp>
      <p:sp>
        <p:nvSpPr>
          <p:cNvPr id="9" name="Round Same Side Corner Rectangle 8">
            <a:hlinkClick r:id="" action="ppaction://noaction"/>
          </p:cNvPr>
          <p:cNvSpPr/>
          <p:nvPr/>
        </p:nvSpPr>
        <p:spPr>
          <a:xfrm>
            <a:off x="1475656"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10" name="Round Same Side Corner Rectangle 9">
            <a:hlinkClick r:id="" action="ppaction://noaction"/>
          </p:cNvPr>
          <p:cNvSpPr/>
          <p:nvPr/>
        </p:nvSpPr>
        <p:spPr>
          <a:xfrm>
            <a:off x="2051720"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LO3</a:t>
            </a:r>
            <a:endParaRPr lang="en-GB" sz="1400" b="1" dirty="0">
              <a:latin typeface="Calibri" pitchFamily="34" charset="0"/>
              <a:cs typeface="Calibri" pitchFamily="34" charset="0"/>
            </a:endParaRPr>
          </a:p>
        </p:txBody>
      </p:sp>
      <p:pic>
        <p:nvPicPr>
          <p:cNvPr id="12" name="Picture 11" descr="right.gif">
            <a:hlinkClick r:id="" action="ppaction://noaction"/>
          </p:cNvPr>
          <p:cNvPicPr>
            <a:picLocks noChangeAspect="1"/>
          </p:cNvPicPr>
          <p:nvPr/>
        </p:nvPicPr>
        <p:blipFill>
          <a:blip r:embed="rId5"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0" name="Picture 2" descr="http://www.cooperstc.com/index_htm_files/25897.pn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7504" y="5899446"/>
            <a:ext cx="683568" cy="7699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508248"/>
            <a:ext cx="8740080" cy="1048544"/>
          </a:xfrm>
        </p:spPr>
        <p:txBody>
          <a:bodyPr>
            <a:normAutofit fontScale="90000"/>
          </a:bodyPr>
          <a:lstStyle/>
          <a:p>
            <a:r>
              <a:rPr lang="en-GB" b="1" dirty="0" smtClean="0"/>
              <a:t>Unit 01 - Communication and Employability Skills for IT</a:t>
            </a:r>
            <a:endParaRPr lang="en-US" b="1" dirty="0"/>
          </a:p>
        </p:txBody>
      </p:sp>
      <p:sp>
        <p:nvSpPr>
          <p:cNvPr id="3" name="Subtitle 2"/>
          <p:cNvSpPr>
            <a:spLocks noGrp="1"/>
          </p:cNvSpPr>
          <p:nvPr>
            <p:ph type="subTitle" idx="1"/>
          </p:nvPr>
        </p:nvSpPr>
        <p:spPr>
          <a:xfrm>
            <a:off x="871566" y="5658296"/>
            <a:ext cx="7444850" cy="1199704"/>
          </a:xfrm>
        </p:spPr>
        <p:txBody>
          <a:bodyPr>
            <a:normAutofit/>
          </a:bodyPr>
          <a:lstStyle/>
          <a:p>
            <a:r>
              <a:rPr lang="en-GB" sz="2000" dirty="0" smtClean="0"/>
              <a:t>L03 - Be able to use IT to communicate effectively </a:t>
            </a:r>
            <a:endParaRPr lang="en-US" sz="2000" dirty="0"/>
          </a:p>
        </p:txBody>
      </p:sp>
      <p:pic>
        <p:nvPicPr>
          <p:cNvPr id="30722" name="Picture 2" descr="http://t0.gstatic.com/images?q=tbn:ANd9GcRMGdjC0wEVURZmkiVf9kdXDYOvOvp6i3a3z-_r77VbXohlVHyS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6084" y="1628800"/>
            <a:ext cx="3755876" cy="3640564"/>
          </a:xfrm>
          <a:prstGeom prst="rect">
            <a:avLst/>
          </a:prstGeom>
          <a:noFill/>
        </p:spPr>
      </p:pic>
      <p:pic>
        <p:nvPicPr>
          <p:cNvPr id="31746" name="Picture 2" descr="http://t2.gstatic.com/images?q=tbn:ANd9GcQPcZIakPxpVusra-KBfWzXCq1bhthgpfN95r8QX5fVQdS37upMUQ"/>
          <p:cNvPicPr>
            <a:picLocks noChangeAspect="1" noChangeArrowheads="1"/>
          </p:cNvPicPr>
          <p:nvPr/>
        </p:nvPicPr>
        <p:blipFill>
          <a:blip r:embed="rId4" cstate="print">
            <a:clrChange>
              <a:clrFrom>
                <a:srgbClr val="FDF5CE"/>
              </a:clrFrom>
              <a:clrTo>
                <a:srgbClr val="FDF5CE">
                  <a:alpha val="0"/>
                </a:srgbClr>
              </a:clrTo>
            </a:clrChange>
          </a:blip>
          <a:srcRect/>
          <a:stretch>
            <a:fillRect/>
          </a:stretch>
        </p:blipFill>
        <p:spPr bwMode="auto">
          <a:xfrm>
            <a:off x="4067944" y="2060848"/>
            <a:ext cx="4619693" cy="2376264"/>
          </a:xfrm>
          <a:prstGeom prst="rect">
            <a:avLst/>
          </a:prstGeom>
          <a:noFill/>
        </p:spPr>
      </p:pic>
    </p:spTree>
  </p:cSld>
  <p:clrMapOvr>
    <a:masterClrMapping/>
  </p:clrMapOvr>
  <p:transition advClick="0" advTm="3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48069959"/>
              </p:ext>
            </p:extLst>
          </p:nvPr>
        </p:nvGraphicFramePr>
        <p:xfrm>
          <a:off x="179512" y="980728"/>
          <a:ext cx="8856983" cy="5303520"/>
        </p:xfrm>
        <a:graphic>
          <a:graphicData uri="http://schemas.openxmlformats.org/drawingml/2006/table">
            <a:tbl>
              <a:tblPr firstRow="1" bandRow="1">
                <a:tableStyleId>{5C22544A-7EE6-4342-B048-85BDC9FD1C3A}</a:tableStyleId>
              </a:tblPr>
              <a:tblGrid>
                <a:gridCol w="366663"/>
                <a:gridCol w="1683430"/>
                <a:gridCol w="470187"/>
                <a:gridCol w="2384315"/>
                <a:gridCol w="2122579"/>
                <a:gridCol w="1829809"/>
              </a:tblGrid>
              <a:tr h="928958">
                <a:tc gridSpan="2">
                  <a:txBody>
                    <a:bodyPr/>
                    <a:lstStyle/>
                    <a:p>
                      <a:r>
                        <a:rPr kumimoji="0" lang="en-GB" sz="1050" u="none" strike="noStrike" kern="1200" baseline="0" dirty="0" smtClean="0"/>
                        <a:t>Learning Outcome (LO) </a:t>
                      </a:r>
                    </a:p>
                    <a:p>
                      <a:r>
                        <a:rPr kumimoji="0" lang="en-GB" sz="1050" u="none" strike="noStrike" kern="1200" baseline="0" dirty="0" smtClean="0"/>
                        <a:t>The learner will:</a:t>
                      </a:r>
                      <a:endParaRPr kumimoji="0" lang="en-GB" sz="105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050" u="none" strike="noStrike" kern="1200" baseline="0" dirty="0" smtClean="0"/>
                        <a:t>Pass </a:t>
                      </a:r>
                    </a:p>
                    <a:p>
                      <a:r>
                        <a:rPr kumimoji="0" lang="en-GB" sz="1050" u="none" strike="noStrike" kern="1200" baseline="0" dirty="0" smtClean="0"/>
                        <a:t>The assessment criteria are the pass requirements for this unit. </a:t>
                      </a:r>
                    </a:p>
                    <a:p>
                      <a:r>
                        <a:rPr kumimoji="0" lang="en-GB" sz="1050" u="none" strike="noStrike" kern="1200" baseline="0" dirty="0" smtClean="0"/>
                        <a:t>The learner can: </a:t>
                      </a:r>
                      <a:endParaRPr kumimoji="0" lang="en-GB" sz="105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050" u="none" strike="noStrike" kern="1200" baseline="0" dirty="0" smtClean="0"/>
                        <a:t>Merit </a:t>
                      </a:r>
                    </a:p>
                    <a:p>
                      <a:r>
                        <a:rPr kumimoji="0" lang="en-GB" sz="1050" u="none" strike="noStrike" kern="1200" baseline="0" dirty="0" smtClean="0"/>
                        <a:t>For merit the evidence must show that, in addition to the pass criteria, the learner is able to: </a:t>
                      </a:r>
                      <a:endParaRPr kumimoji="0" lang="en-GB" sz="1050" b="0" i="0" u="none" strike="noStrike" kern="1200" baseline="0" dirty="0" smtClean="0">
                        <a:solidFill>
                          <a:schemeClr val="lt1"/>
                        </a:solidFill>
                        <a:latin typeface="+mn-lt"/>
                        <a:ea typeface="+mn-ea"/>
                        <a:cs typeface="+mn-cs"/>
                      </a:endParaRPr>
                    </a:p>
                  </a:txBody>
                  <a:tcPr/>
                </a:tc>
                <a:tc>
                  <a:txBody>
                    <a:bodyPr/>
                    <a:lstStyle/>
                    <a:p>
                      <a:r>
                        <a:rPr kumimoji="0" lang="en-GB" sz="1050" u="none" strike="noStrike" kern="1200" baseline="0" dirty="0" smtClean="0"/>
                        <a:t>Distinction </a:t>
                      </a:r>
                    </a:p>
                    <a:p>
                      <a:r>
                        <a:rPr kumimoji="0" lang="en-GB" sz="1050" u="none" strike="noStrike" kern="1200" baseline="0" dirty="0" smtClean="0"/>
                        <a:t>For distinction the evidence must show that, in addition to the pass and merit criteria, the learner is able to: </a:t>
                      </a:r>
                      <a:endParaRPr kumimoji="0" lang="en-GB" sz="1050" b="0" i="0" u="none" strike="noStrike" kern="1200" baseline="0" dirty="0" smtClean="0">
                        <a:solidFill>
                          <a:schemeClr val="lt1"/>
                        </a:solidFill>
                        <a:latin typeface="+mn-lt"/>
                        <a:ea typeface="+mn-ea"/>
                        <a:cs typeface="+mn-cs"/>
                      </a:endParaRPr>
                    </a:p>
                  </a:txBody>
                  <a:tcPr/>
                </a:tc>
              </a:tr>
              <a:tr h="646232">
                <a:tc>
                  <a:txBody>
                    <a:bodyPr/>
                    <a:lstStyle/>
                    <a:p>
                      <a:pPr marL="0" algn="l" rtl="0" eaLnBrk="1" latinLnBrk="0" hangingPunct="1"/>
                      <a:r>
                        <a:rPr kumimoji="0" lang="en-GB" sz="1050" kern="1200" dirty="0" smtClean="0">
                          <a:solidFill>
                            <a:schemeClr val="dk1"/>
                          </a:solidFill>
                          <a:latin typeface="+mn-lt"/>
                          <a:ea typeface="+mn-ea"/>
                          <a:cs typeface="+mn-cs"/>
                        </a:rPr>
                        <a:t>1</a:t>
                      </a:r>
                      <a:endParaRPr kumimoji="0" lang="en-GB" sz="1050" kern="1200" dirty="0">
                        <a:solidFill>
                          <a:schemeClr val="dk1"/>
                        </a:solidFill>
                        <a:latin typeface="+mn-lt"/>
                        <a:ea typeface="+mn-ea"/>
                        <a:cs typeface="+mn-cs"/>
                      </a:endParaRPr>
                    </a:p>
                  </a:txBody>
                  <a:tcPr/>
                </a:tc>
                <a:tc>
                  <a:txBody>
                    <a:bodyPr/>
                    <a:lstStyle/>
                    <a:p>
                      <a:pPr marL="0" algn="l" rtl="0" eaLnBrk="1" latinLnBrk="0" hangingPunct="1"/>
                      <a:r>
                        <a:rPr kumimoji="0" lang="en-GB" sz="1050" kern="1200" dirty="0" smtClean="0">
                          <a:solidFill>
                            <a:schemeClr val="dk1"/>
                          </a:solidFill>
                          <a:latin typeface="+mn-lt"/>
                          <a:ea typeface="+mn-ea"/>
                          <a:cs typeface="+mn-cs"/>
                        </a:rPr>
                        <a:t>Know the technologies required for an e-commerce system </a:t>
                      </a:r>
                    </a:p>
                  </a:txBody>
                  <a:tcPr/>
                </a:tc>
                <a:tc>
                  <a:txBody>
                    <a:bodyPr/>
                    <a:lstStyle/>
                    <a:p>
                      <a:pPr marL="0" algn="l" rtl="0" eaLnBrk="1" latinLnBrk="0" hangingPunct="1"/>
                      <a:r>
                        <a:rPr kumimoji="0" lang="en-GB" sz="1050" kern="1200" dirty="0" smtClean="0">
                          <a:solidFill>
                            <a:schemeClr val="dk1"/>
                          </a:solidFill>
                          <a:latin typeface="+mn-lt"/>
                          <a:ea typeface="+mn-ea"/>
                          <a:cs typeface="+mn-cs"/>
                        </a:rPr>
                        <a:t>P1</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Explain the personal attributes valued by employers </a:t>
                      </a:r>
                      <a:endParaRPr kumimoji="0" lang="en-GB" sz="1050" kern="1200" dirty="0" smtClean="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M1 Explain the different personal skills that employers may require for specific IT job roles </a:t>
                      </a:r>
                      <a:endParaRPr kumimoji="0" lang="en-GB" sz="1050" kern="1200" dirty="0" smtClean="0">
                        <a:solidFill>
                          <a:schemeClr val="dk1"/>
                        </a:solidFill>
                        <a:latin typeface="+mn-lt"/>
                        <a:ea typeface="+mn-ea"/>
                        <a:cs typeface="+mn-cs"/>
                      </a:endParaRPr>
                    </a:p>
                  </a:txBody>
                  <a:tcPr/>
                </a:tc>
                <a:tc>
                  <a:txBody>
                    <a:bodyPr/>
                    <a:lstStyle/>
                    <a:p>
                      <a:pPr marL="0" algn="l" rtl="0" eaLnBrk="1" latinLnBrk="0" hangingPunct="1"/>
                      <a:endParaRPr kumimoji="0" lang="en-GB" sz="1050" kern="1200" dirty="0">
                        <a:solidFill>
                          <a:schemeClr val="dk1"/>
                        </a:solidFill>
                        <a:latin typeface="+mn-lt"/>
                        <a:ea typeface="+mn-ea"/>
                        <a:cs typeface="+mn-cs"/>
                      </a:endParaRPr>
                    </a:p>
                  </a:txBody>
                  <a:tcPr/>
                </a:tc>
              </a:tr>
              <a:tr h="363505">
                <a:tc rowSpan="3">
                  <a:txBody>
                    <a:bodyPr/>
                    <a:lstStyle/>
                    <a:p>
                      <a:r>
                        <a:rPr kumimoji="0" lang="en-GB" sz="1050" kern="1200" dirty="0" smtClean="0">
                          <a:solidFill>
                            <a:schemeClr val="dk1"/>
                          </a:solidFill>
                          <a:latin typeface="+mn-lt"/>
                          <a:ea typeface="+mn-ea"/>
                          <a:cs typeface="+mn-cs"/>
                        </a:rPr>
                        <a:t>2</a:t>
                      </a:r>
                      <a:endParaRPr kumimoji="0" lang="en-GB" sz="1050" kern="1200" dirty="0">
                        <a:solidFill>
                          <a:schemeClr val="dk1"/>
                        </a:solidFill>
                        <a:latin typeface="+mn-lt"/>
                        <a:ea typeface="+mn-ea"/>
                        <a:cs typeface="+mn-cs"/>
                      </a:endParaRPr>
                    </a:p>
                  </a:txBody>
                  <a:tcPr/>
                </a:tc>
                <a:tc rowSpan="3">
                  <a:txBody>
                    <a:bodyPr/>
                    <a:lstStyle/>
                    <a:p>
                      <a:r>
                        <a:rPr kumimoji="0" lang="en-GB" sz="1050" kern="1200" dirty="0" smtClean="0">
                          <a:solidFill>
                            <a:schemeClr val="dk1"/>
                          </a:solidFill>
                          <a:latin typeface="+mn-lt"/>
                          <a:ea typeface="+mn-ea"/>
                          <a:cs typeface="+mn-cs"/>
                        </a:rPr>
                        <a:t>Understand the principles of effective communication </a:t>
                      </a:r>
                      <a:endParaRPr kumimoji="0" lang="en-GB" sz="1050" kern="1200" dirty="0" smtClean="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P2</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Explain the principles of effective communication </a:t>
                      </a:r>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c>
                  <a:txBody>
                    <a:bodyPr/>
                    <a:lstStyle/>
                    <a:p>
                      <a:endParaRPr kumimoji="0" lang="en-GB" sz="1050" kern="1200" dirty="0" smtClean="0">
                        <a:solidFill>
                          <a:schemeClr val="dk1"/>
                        </a:solidFill>
                        <a:latin typeface="+mn-lt"/>
                        <a:ea typeface="+mn-ea"/>
                        <a:cs typeface="+mn-cs"/>
                      </a:endParaRPr>
                    </a:p>
                  </a:txBody>
                  <a:tcPr/>
                </a:tc>
              </a:tr>
              <a:tr h="504868">
                <a:tc vMerge="1">
                  <a:txBody>
                    <a:bodyPr/>
                    <a:lstStyle/>
                    <a:p>
                      <a:endParaRPr lang="en-GB"/>
                    </a:p>
                  </a:txBody>
                  <a:tcPr/>
                </a:tc>
                <a:tc vMerge="1">
                  <a:txBody>
                    <a:bodyPr/>
                    <a:lstStyle/>
                    <a:p>
                      <a:endParaRPr lang="en-GB"/>
                    </a:p>
                  </a:txBody>
                  <a:tcPr/>
                </a:tc>
                <a:tc>
                  <a:txBody>
                    <a:bodyPr/>
                    <a:lstStyle/>
                    <a:p>
                      <a:r>
                        <a:rPr kumimoji="0" lang="en-GB" sz="1050" kern="1200" dirty="0" smtClean="0">
                          <a:solidFill>
                            <a:schemeClr val="dk1"/>
                          </a:solidFill>
                          <a:latin typeface="+mn-lt"/>
                          <a:ea typeface="+mn-ea"/>
                          <a:cs typeface="+mn-cs"/>
                        </a:rPr>
                        <a:t>P3</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Discuss potential barriers to effective communication </a:t>
                      </a:r>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D1 Explain how some of the potential barriers can be reduced </a:t>
                      </a:r>
                      <a:endParaRPr kumimoji="0" lang="en-GB" sz="1050" kern="1200" dirty="0" smtClean="0">
                        <a:solidFill>
                          <a:schemeClr val="dk1"/>
                        </a:solidFill>
                        <a:latin typeface="+mn-lt"/>
                        <a:ea typeface="+mn-ea"/>
                        <a:cs typeface="+mn-cs"/>
                      </a:endParaRPr>
                    </a:p>
                  </a:txBody>
                  <a:tcPr/>
                </a:tc>
              </a:tr>
              <a:tr h="392069">
                <a:tc vMerge="1">
                  <a:txBody>
                    <a:bodyPr/>
                    <a:lstStyle/>
                    <a:p>
                      <a:endParaRPr lang="en-GB"/>
                    </a:p>
                  </a:txBody>
                  <a:tcPr/>
                </a:tc>
                <a:tc vMerge="1">
                  <a:txBody>
                    <a:bodyPr/>
                    <a:lstStyle/>
                    <a:p>
                      <a:endParaRPr lang="en-GB"/>
                    </a:p>
                  </a:txBody>
                  <a:tcPr/>
                </a:tc>
                <a:tc>
                  <a:txBody>
                    <a:bodyPr/>
                    <a:lstStyle/>
                    <a:p>
                      <a:r>
                        <a:rPr kumimoji="0" lang="en-GB" sz="1050" kern="1200" dirty="0" smtClean="0">
                          <a:solidFill>
                            <a:schemeClr val="dk1"/>
                          </a:solidFill>
                          <a:latin typeface="+mn-lt"/>
                          <a:ea typeface="+mn-ea"/>
                          <a:cs typeface="+mn-cs"/>
                        </a:rPr>
                        <a:t>P4</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Demonstrate a range of effective interpersonal skills </a:t>
                      </a:r>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c>
                  <a:txBody>
                    <a:bodyPr/>
                    <a:lstStyle/>
                    <a:p>
                      <a:endParaRPr kumimoji="0" lang="en-GB" sz="1050" kern="1200" dirty="0" smtClean="0">
                        <a:solidFill>
                          <a:schemeClr val="dk1"/>
                        </a:solidFill>
                        <a:latin typeface="+mn-lt"/>
                        <a:ea typeface="+mn-ea"/>
                        <a:cs typeface="+mn-cs"/>
                      </a:endParaRPr>
                    </a:p>
                  </a:txBody>
                  <a:tcPr/>
                </a:tc>
              </a:tr>
              <a:tr h="504868">
                <a:tc rowSpan="2">
                  <a:txBody>
                    <a:bodyPr/>
                    <a:lstStyle/>
                    <a:p>
                      <a:r>
                        <a:rPr kumimoji="0" lang="en-GB" sz="1050" kern="1200" dirty="0" smtClean="0">
                          <a:solidFill>
                            <a:schemeClr val="dk1"/>
                          </a:solidFill>
                          <a:latin typeface="+mn-lt"/>
                          <a:ea typeface="+mn-ea"/>
                          <a:cs typeface="+mn-cs"/>
                        </a:rPr>
                        <a:t>3</a:t>
                      </a:r>
                      <a:endParaRPr kumimoji="0" lang="en-GB" sz="1050" kern="1200" dirty="0">
                        <a:solidFill>
                          <a:schemeClr val="dk1"/>
                        </a:solidFill>
                        <a:latin typeface="+mn-lt"/>
                        <a:ea typeface="+mn-ea"/>
                        <a:cs typeface="+mn-cs"/>
                      </a:endParaRPr>
                    </a:p>
                  </a:txBody>
                  <a:tcPr>
                    <a:solidFill>
                      <a:srgbClr val="FFC000"/>
                    </a:solidFill>
                  </a:tcPr>
                </a:tc>
                <a:tc rowSpan="2">
                  <a:txBody>
                    <a:bodyPr/>
                    <a:lstStyle/>
                    <a:p>
                      <a:r>
                        <a:rPr kumimoji="0" lang="en-GB" sz="1050" kern="1200" dirty="0" smtClean="0">
                          <a:solidFill>
                            <a:schemeClr val="dk1"/>
                          </a:solidFill>
                          <a:latin typeface="+mn-lt"/>
                          <a:ea typeface="+mn-ea"/>
                          <a:cs typeface="+mn-cs"/>
                        </a:rPr>
                        <a:t>Be able to use IT to communicate effectively </a:t>
                      </a:r>
                      <a:endParaRPr kumimoji="0" lang="en-GB" sz="1050" kern="1200" dirty="0" smtClean="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P5</a:t>
                      </a:r>
                      <a:endParaRPr kumimoji="0" lang="en-GB" sz="1050"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Use IT to aid communications </a:t>
                      </a:r>
                      <a:endParaRPr kumimoji="0" lang="en-GB" sz="1050" kern="1200" dirty="0" smtClean="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M2 Explain the choices of the IT used </a:t>
                      </a:r>
                      <a:endParaRPr kumimoji="0" lang="en-GB" sz="1050" kern="1200" dirty="0" smtClean="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D2 Justify the use of the IT used to aid communication </a:t>
                      </a:r>
                      <a:endParaRPr kumimoji="0" lang="en-GB" sz="1050" kern="1200" dirty="0">
                        <a:solidFill>
                          <a:schemeClr val="dk1"/>
                        </a:solidFill>
                        <a:latin typeface="+mn-lt"/>
                        <a:ea typeface="+mn-ea"/>
                        <a:cs typeface="+mn-cs"/>
                      </a:endParaRPr>
                    </a:p>
                  </a:txBody>
                  <a:tcPr>
                    <a:solidFill>
                      <a:srgbClr val="FFC000"/>
                    </a:solidFill>
                  </a:tcPr>
                </a:tc>
              </a:tr>
              <a:tr h="504868">
                <a:tc vMerge="1">
                  <a:txBody>
                    <a:bodyPr/>
                    <a:lstStyle/>
                    <a:p>
                      <a:endParaRPr lang="en-GB"/>
                    </a:p>
                  </a:txBody>
                  <a:tcPr/>
                </a:tc>
                <a:tc vMerge="1">
                  <a:txBody>
                    <a:bodyPr/>
                    <a:lstStyle/>
                    <a:p>
                      <a:endParaRPr lang="en-GB"/>
                    </a:p>
                  </a:txBody>
                  <a:tcPr/>
                </a:tc>
                <a:tc>
                  <a:txBody>
                    <a:bodyPr/>
                    <a:lstStyle/>
                    <a:p>
                      <a:r>
                        <a:rPr kumimoji="0" lang="en-GB" sz="1050" kern="1200" dirty="0" smtClean="0">
                          <a:solidFill>
                            <a:schemeClr val="dk1"/>
                          </a:solidFill>
                          <a:latin typeface="+mn-lt"/>
                          <a:ea typeface="+mn-ea"/>
                          <a:cs typeface="+mn-cs"/>
                        </a:rPr>
                        <a:t>P6</a:t>
                      </a:r>
                      <a:endParaRPr kumimoji="0" lang="en-GB" sz="1050"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Communicate technical information to a specified audience </a:t>
                      </a:r>
                      <a:endParaRPr kumimoji="0" lang="en-GB" sz="1050" kern="1200" dirty="0" smtClean="0">
                        <a:solidFill>
                          <a:schemeClr val="dk1"/>
                        </a:solidFill>
                        <a:latin typeface="+mn-lt"/>
                        <a:ea typeface="+mn-ea"/>
                        <a:cs typeface="+mn-cs"/>
                      </a:endParaRPr>
                    </a:p>
                  </a:txBody>
                  <a:tcPr>
                    <a:solidFill>
                      <a:srgbClr val="FFC000"/>
                    </a:solidFill>
                  </a:tcPr>
                </a:tc>
                <a:tc>
                  <a:txBody>
                    <a:bodyPr/>
                    <a:lstStyle/>
                    <a:p>
                      <a:endParaRPr kumimoji="0" lang="en-GB" sz="1050" kern="1200" dirty="0" smtClean="0">
                        <a:solidFill>
                          <a:schemeClr val="dk1"/>
                        </a:solidFill>
                        <a:latin typeface="+mn-lt"/>
                        <a:ea typeface="+mn-ea"/>
                        <a:cs typeface="+mn-cs"/>
                      </a:endParaRPr>
                    </a:p>
                  </a:txBody>
                  <a:tcPr>
                    <a:solidFill>
                      <a:srgbClr val="FFC000"/>
                    </a:solidFill>
                  </a:tcPr>
                </a:tc>
                <a:tc>
                  <a:txBody>
                    <a:bodyPr/>
                    <a:lstStyle/>
                    <a:p>
                      <a:endParaRPr kumimoji="0" lang="en-GB" sz="1050" kern="1200" dirty="0">
                        <a:solidFill>
                          <a:schemeClr val="dk1"/>
                        </a:solidFill>
                        <a:latin typeface="+mn-lt"/>
                        <a:ea typeface="+mn-ea"/>
                        <a:cs typeface="+mn-cs"/>
                      </a:endParaRPr>
                    </a:p>
                  </a:txBody>
                  <a:tcPr>
                    <a:solidFill>
                      <a:srgbClr val="FFC000"/>
                    </a:solidFill>
                  </a:tcPr>
                </a:tc>
              </a:tr>
              <a:tr h="363505">
                <a:tc rowSpan="2">
                  <a:txBody>
                    <a:bodyPr/>
                    <a:lstStyle/>
                    <a:p>
                      <a:r>
                        <a:rPr kumimoji="0" lang="en-GB" sz="1050" kern="1200" dirty="0" smtClean="0">
                          <a:solidFill>
                            <a:schemeClr val="dk1"/>
                          </a:solidFill>
                          <a:latin typeface="+mn-lt"/>
                          <a:ea typeface="+mn-ea"/>
                          <a:cs typeface="+mn-cs"/>
                        </a:rPr>
                        <a:t>4</a:t>
                      </a:r>
                      <a:endParaRPr kumimoji="0" lang="en-GB" sz="1050" kern="1200" dirty="0">
                        <a:solidFill>
                          <a:schemeClr val="dk1"/>
                        </a:solidFill>
                        <a:latin typeface="+mn-lt"/>
                        <a:ea typeface="+mn-ea"/>
                        <a:cs typeface="+mn-cs"/>
                      </a:endParaRPr>
                    </a:p>
                  </a:txBody>
                  <a:tcPr/>
                </a:tc>
                <a:tc rowSpan="2">
                  <a:txBody>
                    <a:bodyPr/>
                    <a:lstStyle/>
                    <a:p>
                      <a:r>
                        <a:rPr kumimoji="0" lang="en-GB" sz="1050" kern="1200" dirty="0" smtClean="0">
                          <a:solidFill>
                            <a:schemeClr val="dk1"/>
                          </a:solidFill>
                          <a:latin typeface="+mn-lt"/>
                          <a:ea typeface="+mn-ea"/>
                          <a:cs typeface="+mn-cs"/>
                        </a:rPr>
                        <a:t>Be able to address personal development needs </a:t>
                      </a:r>
                      <a:endParaRPr kumimoji="0" lang="en-GB" sz="1050" kern="1200" dirty="0" smtClean="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P7</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Produce a personal development plan </a:t>
                      </a:r>
                      <a:endParaRPr kumimoji="0" lang="en-GB" sz="1050" kern="1200" dirty="0" smtClean="0">
                        <a:solidFill>
                          <a:schemeClr val="dk1"/>
                        </a:solidFill>
                        <a:latin typeface="+mn-lt"/>
                        <a:ea typeface="+mn-ea"/>
                        <a:cs typeface="+mn-cs"/>
                      </a:endParaRPr>
                    </a:p>
                  </a:txBody>
                  <a:tcPr/>
                </a:tc>
                <a:tc>
                  <a:txBody>
                    <a:bodyPr/>
                    <a:lstStyle/>
                    <a:p>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r>
              <a:tr h="504868">
                <a:tc vMerge="1">
                  <a:txBody>
                    <a:bodyPr/>
                    <a:lstStyle/>
                    <a:p>
                      <a:endParaRPr lang="en-GB"/>
                    </a:p>
                  </a:txBody>
                  <a:tcPr/>
                </a:tc>
                <a:tc vMerge="1">
                  <a:txBody>
                    <a:bodyPr/>
                    <a:lstStyle/>
                    <a:p>
                      <a:endParaRPr lang="en-GB"/>
                    </a:p>
                  </a:txBody>
                  <a:tcPr/>
                </a:tc>
                <a:tc>
                  <a:txBody>
                    <a:bodyPr/>
                    <a:lstStyle/>
                    <a:p>
                      <a:r>
                        <a:rPr kumimoji="0" lang="en-GB" sz="1050" kern="1200" dirty="0" smtClean="0">
                          <a:solidFill>
                            <a:schemeClr val="dk1"/>
                          </a:solidFill>
                          <a:latin typeface="+mn-lt"/>
                          <a:ea typeface="+mn-ea"/>
                          <a:cs typeface="+mn-cs"/>
                        </a:rPr>
                        <a:t>P8</a:t>
                      </a:r>
                      <a:endParaRPr kumimoji="0" lang="en-GB" sz="1050"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Follow a personal development plan </a:t>
                      </a:r>
                      <a:endParaRPr kumimoji="0" lang="en-GB" sz="1050" kern="1200" dirty="0" smtClean="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M3 Identify primary areas for improvement and how these will be achieved </a:t>
                      </a:r>
                      <a:endParaRPr kumimoji="0" lang="en-GB" sz="1050" kern="1200" dirty="0">
                        <a:solidFill>
                          <a:schemeClr val="dk1"/>
                        </a:solidFill>
                        <a:latin typeface="+mn-lt"/>
                        <a:ea typeface="+mn-ea"/>
                        <a:cs typeface="+mn-cs"/>
                      </a:endParaRPr>
                    </a:p>
                  </a:txBody>
                  <a:tcPr/>
                </a:tc>
                <a:tc>
                  <a:txBody>
                    <a:bodyPr/>
                    <a:lstStyle/>
                    <a:p>
                      <a:endParaRPr kumimoji="0" lang="en-GB" sz="1050" kern="1200" dirty="0" smtClean="0">
                        <a:solidFill>
                          <a:schemeClr val="dk1"/>
                        </a:solidFill>
                        <a:latin typeface="+mn-lt"/>
                        <a:ea typeface="+mn-ea"/>
                        <a:cs typeface="+mn-cs"/>
                      </a:endParaRPr>
                    </a:p>
                  </a:txBody>
                  <a:tcPr/>
                </a:tc>
              </a:tr>
            </a:tbl>
          </a:graphicData>
        </a:graphic>
      </p:graphicFrame>
      <p:sp>
        <p:nvSpPr>
          <p:cNvPr id="3" name="Title 2"/>
          <p:cNvSpPr>
            <a:spLocks noGrp="1"/>
          </p:cNvSpPr>
          <p:nvPr>
            <p:ph type="title"/>
          </p:nvPr>
        </p:nvSpPr>
        <p:spPr>
          <a:xfrm>
            <a:off x="230832" y="404664"/>
            <a:ext cx="8733656" cy="504056"/>
          </a:xfrm>
        </p:spPr>
        <p:txBody>
          <a:bodyPr>
            <a:noAutofit/>
          </a:bodyPr>
          <a:lstStyle/>
          <a:p>
            <a:r>
              <a:rPr lang="en-GB" sz="3600" dirty="0" smtClean="0"/>
              <a:t>LO3 </a:t>
            </a:r>
            <a:r>
              <a:rPr lang="en-GB" sz="3600" dirty="0" smtClean="0"/>
              <a:t>- Assessment Criteria</a:t>
            </a:r>
            <a:endParaRPr lang="en-GB" sz="3600" dirty="0"/>
          </a:p>
        </p:txBody>
      </p:sp>
    </p:spTree>
    <p:extLst>
      <p:ext uri="{BB962C8B-B14F-4D97-AF65-F5344CB8AC3E}">
        <p14:creationId xmlns:p14="http://schemas.microsoft.com/office/powerpoint/2010/main" val="429213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42844" y="805174"/>
            <a:ext cx="8858312" cy="5072098"/>
          </a:xfrm>
        </p:spPr>
        <p:txBody>
          <a:bodyPr>
            <a:noAutofit/>
          </a:bodyPr>
          <a:lstStyle/>
          <a:p>
            <a:endParaRPr lang="en-GB" sz="2000" dirty="0"/>
          </a:p>
          <a:p>
            <a:r>
              <a:rPr lang="en-GB" sz="2000" b="1" dirty="0"/>
              <a:t>Be able to use IT to communicate effectively </a:t>
            </a:r>
            <a:endParaRPr lang="en-GB" sz="2000" dirty="0"/>
          </a:p>
          <a:p>
            <a:r>
              <a:rPr lang="en-GB" sz="2000" dirty="0"/>
              <a:t>Learners should be taught how to use industry standard equipment. Learners can be shown how to use video conferencing equipment during which they can present to the remote audience this may simply be their interests and hobbies and aspirations etc. This could be carried out within the centre, between centres or different countries using the technologies available. They should be taught how to create blogs and wikis possibly through demonstration, the learners should then create practice blogs and wikis for a chosen topic and purpose. Wikis can also be used to cover the teaching of safety and security and copyright issues, and reliability of information but learners should carry out additional research themselves. </a:t>
            </a:r>
          </a:p>
          <a:p>
            <a:r>
              <a:rPr lang="en-GB" sz="2000" dirty="0"/>
              <a:t>Podcasts and </a:t>
            </a:r>
            <a:r>
              <a:rPr lang="en-GB" sz="2000" dirty="0" err="1"/>
              <a:t>Vlogs</a:t>
            </a:r>
            <a:r>
              <a:rPr lang="en-GB" sz="2000" dirty="0"/>
              <a:t> can also be taught through demonstration (discussion groups are not appropriate </a:t>
            </a:r>
            <a:r>
              <a:rPr lang="en-GB" sz="1800" dirty="0" smtClean="0"/>
              <a:t>here </a:t>
            </a:r>
            <a:r>
              <a:rPr lang="en-GB" sz="1800" dirty="0"/>
              <a:t>as many learners already had experience of downloading these from popular radio stations </a:t>
            </a:r>
            <a:r>
              <a:rPr lang="en-GB" sz="1800" dirty="0" err="1"/>
              <a:t>etc</a:t>
            </a:r>
            <a:r>
              <a:rPr lang="en-GB" sz="1800" dirty="0"/>
              <a:t>). They can practice the creation of podcasts, in situations where learners interview each other on their experiences of safety and security using IT systems using the communication skills and techniques they have already learnt. </a:t>
            </a:r>
          </a:p>
          <a:p>
            <a:r>
              <a:rPr lang="en-GB" sz="1800" dirty="0"/>
              <a:t>Learners should be given several pre-prepared documents to review, to reinforce their proofing skills. The documents should contain errors that can only be identified by accurate proofreading for example the wrong use of “there” and “their” or missing an “a” out of “read”. The documents for proofing may also be presented as a print out to ensure that learners read carefully and also identify grammatical errors rather than rely on the features of the software. Learners should discuss how effective each method is and the importance of checking. Class discussion and comparison will identify the differences encountered. </a:t>
            </a:r>
          </a:p>
          <a:p>
            <a:r>
              <a:rPr lang="en-GB" sz="1800" dirty="0"/>
              <a:t>There should be a discussion of purposes of communication types, and when each is most appropriate e.g. video interviews are effective for overseas job opportunities to save time, reduce carbon footprint etc. Learners should then be presented with a range of scenarios to enable them to look at how they would communicate information to specific audiences. They may want to explain how a games console works to someone with no experience of gaming versus someone who has used a different form of console and try to put together a persuasive argument to buy the console. They may also wish to try and explain how a game console works for online gaming to someone with no technical experience compared to someone that is very knowledgeable – this could be done in a role play with learners pretending to work for a technical support helpline and clients “phone in” with problems (some of which are people with no knowledge of computers and others with vast knowledge – this could be the tutor acting as the person “phoning in”). They may also practice composing email responses to difficult or complex queries to ensure they are able to add the details and clarity required to communicate effectively. Another way to discuss the purposes would be for learners to work in groups to create and deliver a presentation on communication types or the importance of proofing. </a:t>
            </a:r>
            <a:endParaRPr lang="en-GB" sz="1800" dirty="0" smtClean="0"/>
          </a:p>
        </p:txBody>
      </p:sp>
      <p:sp>
        <p:nvSpPr>
          <p:cNvPr id="2" name="Title 1"/>
          <p:cNvSpPr>
            <a:spLocks noGrp="1"/>
          </p:cNvSpPr>
          <p:nvPr>
            <p:ph type="title"/>
          </p:nvPr>
        </p:nvSpPr>
        <p:spPr>
          <a:xfrm>
            <a:off x="0" y="332656"/>
            <a:ext cx="8999984" cy="452568"/>
          </a:xfrm>
        </p:spPr>
        <p:txBody>
          <a:bodyPr>
            <a:normAutofit fontScale="90000"/>
          </a:bodyPr>
          <a:lstStyle/>
          <a:p>
            <a:r>
              <a:rPr lang="en-GB" b="1" dirty="0" smtClean="0"/>
              <a:t> Assessment Scenario</a:t>
            </a:r>
            <a:endParaRPr lang="en-US" b="1" dirty="0"/>
          </a:p>
        </p:txBody>
      </p:sp>
      <p:sp>
        <p:nvSpPr>
          <p:cNvPr id="18" name="Round Same Side Corner Rectangle 17">
            <a:hlinkClick r:id="rId5" action="ppaction://hlinksldjump"/>
          </p:cNvPr>
          <p:cNvSpPr/>
          <p:nvPr/>
        </p:nvSpPr>
        <p:spPr>
          <a:xfrm>
            <a:off x="1043608" y="0"/>
            <a:ext cx="86409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9" name="Round Same Side Corner Rectangle 18">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0" name="Round Same Side Corner Rectangle 19">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1" name="Round Same Side Corner Rectangle 20">
            <a:hlinkClick r:id="" action="ppaction://noaction"/>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2" name="Round Same Side Corner Rectangle 21">
            <a:hlinkClick r:id="" action="ppaction://noaction"/>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3" name="Round Same Side Corner Rectangle 22">
            <a:hlinkClick r:id="" action="ppaction://noaction"/>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4" name="Round Same Side Corner Rectangle 23">
            <a:hlinkClick r:id="" action="ppaction://noaction"/>
          </p:cNvPr>
          <p:cNvSpPr/>
          <p:nvPr/>
        </p:nvSpPr>
        <p:spPr>
          <a:xfrm>
            <a:off x="435597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25" name="Round Same Side Corner Rectangle 24">
            <a:hlinkClick r:id="rId8" action="ppaction://hlinksldjump"/>
          </p:cNvPr>
          <p:cNvSpPr/>
          <p:nvPr/>
        </p:nvSpPr>
        <p:spPr>
          <a:xfrm>
            <a:off x="61561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471601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sp>
        <p:nvSpPr>
          <p:cNvPr id="26" name="Round Same Side Corner Rectangle 25">
            <a:hlinkClick r:id="" action="ppaction://noaction"/>
          </p:cNvPr>
          <p:cNvSpPr/>
          <p:nvPr/>
        </p:nvSpPr>
        <p:spPr>
          <a:xfrm>
            <a:off x="50760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6</a:t>
            </a:r>
            <a:endParaRPr lang="en-GB" sz="1400" b="1" dirty="0">
              <a:latin typeface="Calibri" pitchFamily="34" charset="0"/>
              <a:cs typeface="Calibri" pitchFamily="34" charset="0"/>
            </a:endParaRPr>
          </a:p>
        </p:txBody>
      </p:sp>
      <p:sp>
        <p:nvSpPr>
          <p:cNvPr id="27" name="Round Same Side Corner Rectangle 26">
            <a:hlinkClick r:id="" action="ppaction://noaction"/>
          </p:cNvPr>
          <p:cNvSpPr/>
          <p:nvPr/>
        </p:nvSpPr>
        <p:spPr>
          <a:xfrm>
            <a:off x="54360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7</a:t>
            </a:r>
            <a:endParaRPr lang="en-GB" sz="1400" b="1" dirty="0">
              <a:latin typeface="Calibri" pitchFamily="34" charset="0"/>
              <a:cs typeface="Calibri" pitchFamily="34" charset="0"/>
            </a:endParaRPr>
          </a:p>
        </p:txBody>
      </p:sp>
      <p:sp>
        <p:nvSpPr>
          <p:cNvPr id="28" name="Round Same Side Corner Rectangle 27">
            <a:hlinkClick r:id="" action="ppaction://noaction"/>
          </p:cNvPr>
          <p:cNvSpPr/>
          <p:nvPr/>
        </p:nvSpPr>
        <p:spPr>
          <a:xfrm>
            <a:off x="57961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8</a:t>
            </a:r>
            <a:endParaRPr lang="en-GB" sz="1400" b="1" dirty="0">
              <a:latin typeface="Calibri" pitchFamily="34" charset="0"/>
              <a:cs typeface="Calibri" pitchFamily="34" charset="0"/>
            </a:endParaRPr>
          </a:p>
        </p:txBody>
      </p:sp>
      <p:sp>
        <p:nvSpPr>
          <p:cNvPr id="29" name="Round Same Side Corner Rectangle 2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251520" y="980728"/>
            <a:ext cx="8640960" cy="4929222"/>
          </a:xfrm>
        </p:spPr>
        <p:txBody>
          <a:bodyPr>
            <a:noAutofit/>
          </a:bodyPr>
          <a:lstStyle/>
          <a:p>
            <a:pPr>
              <a:spcBef>
                <a:spcPts val="600"/>
              </a:spcBef>
              <a:spcAft>
                <a:spcPts val="1200"/>
              </a:spcAft>
            </a:pPr>
            <a:r>
              <a:rPr lang="en-GB" sz="2000" b="1" u="sng" dirty="0" smtClean="0"/>
              <a:t>P5</a:t>
            </a:r>
            <a:r>
              <a:rPr lang="en-GB" sz="2000" dirty="0" smtClean="0"/>
              <a:t> – Use IT to aid communications</a:t>
            </a:r>
          </a:p>
          <a:p>
            <a:pPr>
              <a:spcBef>
                <a:spcPts val="600"/>
              </a:spcBef>
              <a:spcAft>
                <a:spcPts val="1200"/>
              </a:spcAft>
            </a:pPr>
            <a:r>
              <a:rPr lang="en-GB" sz="2000" b="1" u="sng" dirty="0" smtClean="0"/>
              <a:t>P6</a:t>
            </a:r>
            <a:r>
              <a:rPr lang="en-GB" sz="2000" dirty="0" smtClean="0"/>
              <a:t> – Communicate technical information to a specified audience</a:t>
            </a:r>
          </a:p>
          <a:p>
            <a:pPr>
              <a:spcBef>
                <a:spcPts val="600"/>
              </a:spcBef>
              <a:spcAft>
                <a:spcPts val="1200"/>
              </a:spcAft>
            </a:pPr>
            <a:r>
              <a:rPr lang="en-GB" sz="2000" b="1" u="sng" dirty="0" smtClean="0"/>
              <a:t>M2</a:t>
            </a:r>
            <a:r>
              <a:rPr lang="en-GB" sz="2000" dirty="0" smtClean="0"/>
              <a:t> – Explain the choices of the IT used</a:t>
            </a:r>
          </a:p>
          <a:p>
            <a:pPr>
              <a:spcBef>
                <a:spcPts val="600"/>
              </a:spcBef>
              <a:spcAft>
                <a:spcPts val="1200"/>
              </a:spcAft>
            </a:pPr>
            <a:r>
              <a:rPr lang="en-GB" sz="2000" b="1" u="sng" dirty="0" smtClean="0"/>
              <a:t>D2</a:t>
            </a:r>
            <a:r>
              <a:rPr lang="en-GB" sz="2000" dirty="0" smtClean="0"/>
              <a:t> – Justify the use of the IT used to aid communication</a:t>
            </a:r>
          </a:p>
        </p:txBody>
      </p:sp>
      <p:sp>
        <p:nvSpPr>
          <p:cNvPr id="2" name="Title 1"/>
          <p:cNvSpPr>
            <a:spLocks noGrp="1"/>
          </p:cNvSpPr>
          <p:nvPr>
            <p:ph type="title"/>
          </p:nvPr>
        </p:nvSpPr>
        <p:spPr>
          <a:xfrm>
            <a:off x="0" y="332656"/>
            <a:ext cx="9144000" cy="452568"/>
          </a:xfrm>
        </p:spPr>
        <p:txBody>
          <a:bodyPr>
            <a:normAutofit fontScale="90000"/>
          </a:bodyPr>
          <a:lstStyle/>
          <a:p>
            <a:r>
              <a:rPr lang="en-GB" b="1" dirty="0" smtClean="0"/>
              <a:t> Assessment Criteria</a:t>
            </a:r>
            <a:endParaRPr lang="en-US" b="1" dirty="0"/>
          </a:p>
        </p:txBody>
      </p:sp>
      <p:sp>
        <p:nvSpPr>
          <p:cNvPr id="6" name="Round Same Side Corner Rectangle 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7" name="Round Same Side Corner Rectangle 6">
            <a:hlinkClick r:id="rId6" action="ppaction://hlinksldjump"/>
          </p:cNvPr>
          <p:cNvSpPr/>
          <p:nvPr/>
        </p:nvSpPr>
        <p:spPr>
          <a:xfrm>
            <a:off x="1907704" y="0"/>
            <a:ext cx="792088"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8" name="Round Same Side Corner Rectangle 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9" name="Round Same Side Corner Rectangle 8">
            <a:hlinkClick r:id="" action="ppaction://noaction"/>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0" name="Round Same Side Corner Rectangle 9">
            <a:hlinkClick r:id="" action="ppaction://noaction"/>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435597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13" name="Round Same Side Corner Rectangle 12">
            <a:hlinkClick r:id="rId8" action="ppaction://hlinksldjump"/>
          </p:cNvPr>
          <p:cNvSpPr/>
          <p:nvPr/>
        </p:nvSpPr>
        <p:spPr>
          <a:xfrm>
            <a:off x="61561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471601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50760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6</a:t>
            </a:r>
            <a:endParaRPr lang="en-GB" sz="1400" b="1" dirty="0">
              <a:latin typeface="Calibri" pitchFamily="34" charset="0"/>
              <a:cs typeface="Calibri" pitchFamily="34" charset="0"/>
            </a:endParaRPr>
          </a:p>
        </p:txBody>
      </p:sp>
      <p:sp>
        <p:nvSpPr>
          <p:cNvPr id="16" name="Round Same Side Corner Rectangle 15">
            <a:hlinkClick r:id="" action="ppaction://noaction"/>
          </p:cNvPr>
          <p:cNvSpPr/>
          <p:nvPr/>
        </p:nvSpPr>
        <p:spPr>
          <a:xfrm>
            <a:off x="54360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7</a:t>
            </a:r>
            <a:endParaRPr lang="en-GB" sz="1400" b="1" dirty="0">
              <a:latin typeface="Calibri" pitchFamily="34" charset="0"/>
              <a:cs typeface="Calibri" pitchFamily="34" charset="0"/>
            </a:endParaRPr>
          </a:p>
        </p:txBody>
      </p:sp>
      <p:sp>
        <p:nvSpPr>
          <p:cNvPr id="17" name="Round Same Side Corner Rectangle 16">
            <a:hlinkClick r:id="" action="ppaction://noaction"/>
          </p:cNvPr>
          <p:cNvSpPr/>
          <p:nvPr/>
        </p:nvSpPr>
        <p:spPr>
          <a:xfrm>
            <a:off x="57961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8</a:t>
            </a:r>
            <a:endParaRPr lang="en-GB" sz="1400" b="1" dirty="0">
              <a:latin typeface="Calibri" pitchFamily="34" charset="0"/>
              <a:cs typeface="Calibri" pitchFamily="34" charset="0"/>
            </a:endParaRPr>
          </a:p>
        </p:txBody>
      </p:sp>
      <p:sp>
        <p:nvSpPr>
          <p:cNvPr id="19" name="Round Same Side Corner Rectangle 1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12968" cy="5257800"/>
          </a:xfrm>
        </p:spPr>
        <p:txBody>
          <a:bodyPr>
            <a:noAutofit/>
          </a:bodyPr>
          <a:lstStyle/>
          <a:p>
            <a:pPr marL="0" indent="0">
              <a:buNone/>
            </a:pPr>
            <a:r>
              <a:rPr lang="en-GB" sz="2000" dirty="0" smtClean="0"/>
              <a:t>There are several different types of software applications available to use, such as:</a:t>
            </a:r>
          </a:p>
          <a:p>
            <a:pPr>
              <a:buNone/>
            </a:pPr>
            <a:endParaRPr lang="en-GB" sz="2000" dirty="0" smtClean="0"/>
          </a:p>
          <a:p>
            <a:pPr>
              <a:buNone/>
            </a:pPr>
            <a:endParaRPr lang="en-GB" sz="2000" dirty="0"/>
          </a:p>
          <a:p>
            <a:pPr>
              <a:buNone/>
            </a:pPr>
            <a:endParaRPr lang="en-GB" sz="2000" dirty="0" smtClean="0"/>
          </a:p>
          <a:p>
            <a:pPr>
              <a:buNone/>
            </a:pPr>
            <a:endParaRPr lang="en-GB" sz="2000" dirty="0"/>
          </a:p>
          <a:p>
            <a:pPr marL="0" indent="0">
              <a:buNone/>
            </a:pPr>
            <a:r>
              <a:rPr lang="en-GB" sz="2400" dirty="0" smtClean="0"/>
              <a:t>-------------------------------------------------------------------------------------------</a:t>
            </a:r>
            <a:endParaRPr lang="en-GB" sz="2000" dirty="0" smtClean="0"/>
          </a:p>
          <a:p>
            <a:pPr marL="0" indent="0">
              <a:buNone/>
            </a:pPr>
            <a:r>
              <a:rPr lang="en-GB" sz="1800" dirty="0" smtClean="0"/>
              <a:t>Within groups, </a:t>
            </a:r>
            <a:r>
              <a:rPr lang="en-GB" sz="1800" dirty="0"/>
              <a:t>create a </a:t>
            </a:r>
            <a:r>
              <a:rPr lang="en-GB" sz="1800" b="1" dirty="0"/>
              <a:t>presentation</a:t>
            </a:r>
            <a:r>
              <a:rPr lang="en-GB" sz="1800" dirty="0"/>
              <a:t> about the various different software applications used to communicate effectively</a:t>
            </a:r>
          </a:p>
          <a:p>
            <a:pPr algn="ctr">
              <a:buNone/>
            </a:pPr>
            <a:r>
              <a:rPr lang="en-GB" sz="1800" b="1" i="1" dirty="0" smtClean="0"/>
              <a:t>For each software application, the following 5 tasks need be completed:</a:t>
            </a:r>
            <a:endParaRPr lang="en-GB" sz="1800" b="1" i="1" dirty="0"/>
          </a:p>
          <a:p>
            <a:pPr marL="0" indent="0">
              <a:buNone/>
            </a:pPr>
            <a:r>
              <a:rPr lang="en-GB" sz="1800" b="1" i="1" dirty="0" smtClean="0"/>
              <a:t>Task 1 (P5.1)</a:t>
            </a:r>
            <a:r>
              <a:rPr lang="en-GB" sz="1800" dirty="0" smtClean="0"/>
              <a:t> - Describe what the software application is and what it is used for?</a:t>
            </a:r>
          </a:p>
          <a:p>
            <a:pPr marL="0" indent="0">
              <a:buNone/>
            </a:pPr>
            <a:r>
              <a:rPr lang="en-GB" sz="1800" b="1" i="1" dirty="0" smtClean="0"/>
              <a:t>Task 2 (P5.2)</a:t>
            </a:r>
            <a:r>
              <a:rPr lang="en-GB" sz="1800" dirty="0" smtClean="0"/>
              <a:t> - Identify and explain how this software application is used </a:t>
            </a:r>
            <a:r>
              <a:rPr lang="en-GB" sz="1800" dirty="0"/>
              <a:t>to communicate?</a:t>
            </a:r>
          </a:p>
          <a:p>
            <a:pPr marL="0" indent="0">
              <a:buNone/>
            </a:pPr>
            <a:r>
              <a:rPr lang="en-GB" sz="1800" b="1" i="1" dirty="0" smtClean="0"/>
              <a:t>Task 3 (M2.1)</a:t>
            </a:r>
            <a:r>
              <a:rPr lang="en-GB" sz="1800" dirty="0" smtClean="0"/>
              <a:t> - What software features does the application offer</a:t>
            </a:r>
            <a:r>
              <a:rPr lang="en-GB" sz="1800" dirty="0"/>
              <a:t>?</a:t>
            </a:r>
          </a:p>
          <a:p>
            <a:pPr marL="0" indent="0">
              <a:buNone/>
            </a:pPr>
            <a:r>
              <a:rPr lang="en-GB" sz="1800" b="1" i="1" dirty="0" smtClean="0"/>
              <a:t>Task 4 (M2.2)</a:t>
            </a:r>
            <a:r>
              <a:rPr lang="en-GB" sz="1800" dirty="0" smtClean="0"/>
              <a:t> – What are the benefits </a:t>
            </a:r>
            <a:r>
              <a:rPr lang="en-GB" sz="1800" dirty="0"/>
              <a:t>of using these features for communicating</a:t>
            </a:r>
          </a:p>
          <a:p>
            <a:pPr marL="0" indent="0">
              <a:buNone/>
            </a:pPr>
            <a:r>
              <a:rPr lang="en-GB" sz="1800" b="1" i="1" dirty="0" smtClean="0"/>
              <a:t>Task 5 (P5.3)</a:t>
            </a:r>
            <a:r>
              <a:rPr lang="en-GB" sz="1800" dirty="0" smtClean="0"/>
              <a:t> - Provide </a:t>
            </a:r>
            <a:r>
              <a:rPr lang="en-GB" sz="1800" dirty="0"/>
              <a:t>examples of </a:t>
            </a:r>
            <a:r>
              <a:rPr lang="en-GB" sz="1800" dirty="0" smtClean="0"/>
              <a:t>these software applications</a:t>
            </a:r>
            <a:endParaRPr lang="en-GB" sz="1800" dirty="0"/>
          </a:p>
        </p:txBody>
      </p:sp>
      <p:sp>
        <p:nvSpPr>
          <p:cNvPr id="2" name="Title 1"/>
          <p:cNvSpPr>
            <a:spLocks noGrp="1"/>
          </p:cNvSpPr>
          <p:nvPr>
            <p:ph type="title"/>
          </p:nvPr>
        </p:nvSpPr>
        <p:spPr>
          <a:xfrm>
            <a:off x="0" y="332656"/>
            <a:ext cx="8686800" cy="524576"/>
          </a:xfrm>
        </p:spPr>
        <p:txBody>
          <a:bodyPr>
            <a:noAutofit/>
          </a:bodyPr>
          <a:lstStyle/>
          <a:p>
            <a:r>
              <a:rPr lang="en-GB" sz="4000" dirty="0" smtClean="0"/>
              <a:t> 1 – Software Applications</a:t>
            </a: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3785132621"/>
              </p:ext>
            </p:extLst>
          </p:nvPr>
        </p:nvGraphicFramePr>
        <p:xfrm>
          <a:off x="179512" y="1268760"/>
          <a:ext cx="8784975" cy="1661160"/>
        </p:xfrm>
        <a:graphic>
          <a:graphicData uri="http://schemas.openxmlformats.org/drawingml/2006/table">
            <a:tbl>
              <a:tblPr firstRow="1" bandRow="1">
                <a:tableStyleId>{5C22544A-7EE6-4342-B048-85BDC9FD1C3A}</a:tableStyleId>
              </a:tblPr>
              <a:tblGrid>
                <a:gridCol w="2928325"/>
                <a:gridCol w="2928325"/>
                <a:gridCol w="2928325"/>
              </a:tblGrid>
              <a:tr h="144016">
                <a:tc>
                  <a:txBody>
                    <a:bodyPr/>
                    <a:lstStyle/>
                    <a:p>
                      <a:pPr algn="ctr"/>
                      <a:r>
                        <a:rPr lang="en-GB" sz="1700" b="1" dirty="0" smtClean="0">
                          <a:solidFill>
                            <a:schemeClr val="tx1"/>
                          </a:solidFill>
                          <a:latin typeface="Calibri" pitchFamily="34" charset="0"/>
                        </a:rPr>
                        <a:t>Word Processing</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Desktop Publishing (DTP)</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Spreadsheet</a:t>
                      </a:r>
                      <a:endParaRPr lang="en-GB" sz="1700" b="1" dirty="0">
                        <a:solidFill>
                          <a:schemeClr val="tx1"/>
                        </a:solidFill>
                        <a:latin typeface="Calibri" pitchFamily="34" charset="0"/>
                      </a:endParaRPr>
                    </a:p>
                  </a:txBody>
                  <a:tcPr anchor="ctr">
                    <a:solidFill>
                      <a:schemeClr val="tx2">
                        <a:lumMod val="20000"/>
                        <a:lumOff val="80000"/>
                      </a:schemeClr>
                    </a:solidFill>
                  </a:tcPr>
                </a:tc>
              </a:tr>
              <a:tr h="138296">
                <a:tc>
                  <a:txBody>
                    <a:bodyPr/>
                    <a:lstStyle/>
                    <a:p>
                      <a:pPr algn="ctr"/>
                      <a:r>
                        <a:rPr lang="en-GB" sz="1700" b="1" dirty="0" smtClean="0">
                          <a:solidFill>
                            <a:schemeClr val="tx1"/>
                          </a:solidFill>
                          <a:latin typeface="Calibri" pitchFamily="34" charset="0"/>
                        </a:rPr>
                        <a:t>Database</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Multimedia &amp; Presentation</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Photo, Sound &amp; Video Editing</a:t>
                      </a:r>
                      <a:endParaRPr lang="en-GB" sz="1700" b="1" dirty="0">
                        <a:solidFill>
                          <a:schemeClr val="tx1"/>
                        </a:solidFill>
                        <a:latin typeface="Calibri" pitchFamily="34" charset="0"/>
                      </a:endParaRPr>
                    </a:p>
                  </a:txBody>
                  <a:tcPr anchor="ctr">
                    <a:solidFill>
                      <a:schemeClr val="tx2">
                        <a:lumMod val="20000"/>
                        <a:lumOff val="80000"/>
                      </a:schemeClr>
                    </a:solidFill>
                  </a:tcPr>
                </a:tc>
              </a:tr>
              <a:tr h="146288">
                <a:tc>
                  <a:txBody>
                    <a:bodyPr/>
                    <a:lstStyle/>
                    <a:p>
                      <a:pPr algn="ctr"/>
                      <a:r>
                        <a:rPr lang="en-GB" sz="1700" b="1" dirty="0" smtClean="0">
                          <a:solidFill>
                            <a:schemeClr val="tx1"/>
                          </a:solidFill>
                          <a:latin typeface="Calibri" pitchFamily="34" charset="0"/>
                        </a:rPr>
                        <a:t>Gaming</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Web Browsers</a:t>
                      </a:r>
                      <a:endParaRPr lang="en-GB" sz="1700"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700" b="1" dirty="0" smtClean="0">
                          <a:solidFill>
                            <a:schemeClr val="tx1"/>
                          </a:solidFill>
                          <a:latin typeface="Calibri" pitchFamily="34" charset="0"/>
                        </a:rPr>
                        <a:t>Programming</a:t>
                      </a:r>
                      <a:endParaRPr lang="en-GB" sz="1700" b="1" dirty="0">
                        <a:solidFill>
                          <a:schemeClr val="tx1"/>
                        </a:solidFill>
                        <a:latin typeface="Calibri" pitchFamily="34" charset="0"/>
                      </a:endParaRPr>
                    </a:p>
                  </a:txBody>
                  <a:tcPr anchor="ctr">
                    <a:solidFill>
                      <a:schemeClr val="tx2">
                        <a:lumMod val="20000"/>
                        <a:lumOff val="80000"/>
                      </a:schemeClr>
                    </a:solidFill>
                  </a:tcPr>
                </a:tc>
              </a:tr>
              <a:tr h="140568">
                <a:tc>
                  <a:txBody>
                    <a:bodyPr/>
                    <a:lstStyle/>
                    <a:p>
                      <a:pPr algn="ctr"/>
                      <a:r>
                        <a:rPr lang="en-GB" sz="1700" b="1" dirty="0" smtClean="0">
                          <a:solidFill>
                            <a:schemeClr val="tx1"/>
                          </a:solidFill>
                          <a:latin typeface="Calibri" pitchFamily="34" charset="0"/>
                        </a:rPr>
                        <a:t>Utility &amp; Recovery</a:t>
                      </a:r>
                      <a:endParaRPr lang="en-GB" sz="1700" b="1" dirty="0">
                        <a:solidFill>
                          <a:schemeClr val="tx1"/>
                        </a:solidFill>
                        <a:latin typeface="Calibri" pitchFamily="34" charset="0"/>
                      </a:endParaRPr>
                    </a:p>
                  </a:txBody>
                  <a:tcPr anchor="ctr">
                    <a:solidFill>
                      <a:schemeClr val="tx2">
                        <a:lumMod val="20000"/>
                        <a:lumOff val="80000"/>
                      </a:schemeClr>
                    </a:solidFill>
                  </a:tcPr>
                </a:tc>
                <a:tc gridSpan="2">
                  <a:txBody>
                    <a:bodyPr/>
                    <a:lstStyle/>
                    <a:p>
                      <a:pPr algn="ctr"/>
                      <a:r>
                        <a:rPr lang="en-GB" sz="1700" b="1" dirty="0" smtClean="0">
                          <a:solidFill>
                            <a:schemeClr val="tx1"/>
                          </a:solidFill>
                          <a:latin typeface="Calibri" pitchFamily="34" charset="0"/>
                        </a:rPr>
                        <a:t>Communications</a:t>
                      </a:r>
                      <a:r>
                        <a:rPr lang="en-GB" sz="1700" b="1" baseline="0" dirty="0" smtClean="0">
                          <a:solidFill>
                            <a:schemeClr val="tx1"/>
                          </a:solidFill>
                          <a:latin typeface="Calibri" pitchFamily="34" charset="0"/>
                        </a:rPr>
                        <a:t> (</a:t>
                      </a:r>
                      <a:r>
                        <a:rPr lang="en-GB" sz="1700" b="1" baseline="0" dirty="0" err="1" smtClean="0">
                          <a:solidFill>
                            <a:schemeClr val="tx1"/>
                          </a:solidFill>
                          <a:latin typeface="Calibri" pitchFamily="34" charset="0"/>
                        </a:rPr>
                        <a:t>eMail</a:t>
                      </a:r>
                      <a:r>
                        <a:rPr lang="en-GB" sz="1700" b="1" baseline="0" dirty="0" smtClean="0">
                          <a:solidFill>
                            <a:schemeClr val="tx1"/>
                          </a:solidFill>
                          <a:latin typeface="Calibri" pitchFamily="34" charset="0"/>
                        </a:rPr>
                        <a:t>, Instant Messaging, Blogs, </a:t>
                      </a:r>
                      <a:r>
                        <a:rPr lang="en-GB" sz="1700" b="1" baseline="0" dirty="0" err="1" smtClean="0">
                          <a:solidFill>
                            <a:schemeClr val="tx1"/>
                          </a:solidFill>
                          <a:latin typeface="Calibri" pitchFamily="34" charset="0"/>
                        </a:rPr>
                        <a:t>Vlogs</a:t>
                      </a:r>
                      <a:r>
                        <a:rPr lang="en-GB" sz="1700" b="1" baseline="0" dirty="0" smtClean="0">
                          <a:solidFill>
                            <a:schemeClr val="tx1"/>
                          </a:solidFill>
                          <a:latin typeface="Calibri" pitchFamily="34" charset="0"/>
                        </a:rPr>
                        <a:t>, Video Conferencing, Podcasts)</a:t>
                      </a:r>
                      <a:endParaRPr lang="en-GB" sz="1700" b="1" dirty="0">
                        <a:solidFill>
                          <a:schemeClr val="tx1"/>
                        </a:solidFill>
                        <a:latin typeface="Calibri" pitchFamily="34" charset="0"/>
                      </a:endParaRPr>
                    </a:p>
                  </a:txBody>
                  <a:tcPr anchor="ctr">
                    <a:solidFill>
                      <a:schemeClr val="tx2">
                        <a:lumMod val="20000"/>
                        <a:lumOff val="80000"/>
                      </a:schemeClr>
                    </a:solidFill>
                  </a:tcPr>
                </a:tc>
                <a:tc hMerge="1">
                  <a:txBody>
                    <a:bodyPr/>
                    <a:lstStyle/>
                    <a:p>
                      <a:endParaRPr lang="en-GB" dirty="0"/>
                    </a:p>
                  </a:txBody>
                  <a:tcPr/>
                </a:tc>
              </a:tr>
            </a:tbl>
          </a:graphicData>
        </a:graphic>
      </p:graphicFrame>
      <p:pic>
        <p:nvPicPr>
          <p:cNvPr id="5" name="Picture 4"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6" name="Round Same Side Corner Rectangle 5">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2840" y="836712"/>
            <a:ext cx="8589640" cy="6021288"/>
          </a:xfrm>
        </p:spPr>
        <p:txBody>
          <a:bodyPr>
            <a:normAutofit/>
          </a:bodyPr>
          <a:lstStyle/>
          <a:p>
            <a:pPr marL="0" indent="0">
              <a:buNone/>
            </a:pPr>
            <a:r>
              <a:rPr lang="en-GB" sz="2000" dirty="0" smtClean="0"/>
              <a:t>Now that the individual software applications have been completed within the presentation, it is time to review </a:t>
            </a:r>
            <a:r>
              <a:rPr lang="en-GB" sz="2000" dirty="0"/>
              <a:t>the </a:t>
            </a:r>
            <a:r>
              <a:rPr lang="en-GB" sz="2000" dirty="0" smtClean="0"/>
              <a:t>presentation, based on:</a:t>
            </a:r>
          </a:p>
          <a:p>
            <a:pPr marL="0" indent="0">
              <a:buNone/>
            </a:pPr>
            <a:endParaRPr lang="en-GB" sz="2000" dirty="0" smtClean="0"/>
          </a:p>
          <a:p>
            <a:pPr marL="0" indent="0">
              <a:buNone/>
            </a:pPr>
            <a:r>
              <a:rPr lang="en-GB" sz="2400" dirty="0" smtClean="0"/>
              <a:t>-----------------------------------------------------------------------------------</a:t>
            </a:r>
          </a:p>
          <a:p>
            <a:pPr marL="0" indent="0">
              <a:buNone/>
            </a:pPr>
            <a:r>
              <a:rPr lang="en-GB" sz="2000" b="1" i="1" dirty="0" smtClean="0"/>
              <a:t>Task 6 (P6.1)</a:t>
            </a:r>
            <a:r>
              <a:rPr lang="en-GB" sz="2000" dirty="0" smtClean="0"/>
              <a:t> - Collaborate </a:t>
            </a:r>
            <a:r>
              <a:rPr lang="en-GB" sz="2000" dirty="0"/>
              <a:t>with your group to get feedback for </a:t>
            </a:r>
            <a:r>
              <a:rPr lang="en-GB" sz="2000" dirty="0" smtClean="0"/>
              <a:t>the presentation produced </a:t>
            </a: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a:p>
          <a:p>
            <a:pPr marL="0" indent="0">
              <a:buNone/>
            </a:pPr>
            <a:r>
              <a:rPr lang="en-GB" sz="2000" b="1" i="1" dirty="0" smtClean="0"/>
              <a:t>		Task 7 (P6.2)</a:t>
            </a:r>
            <a:r>
              <a:rPr lang="en-GB" sz="2000" dirty="0" smtClean="0"/>
              <a:t> - </a:t>
            </a:r>
            <a:r>
              <a:rPr lang="en-GB" sz="2000" dirty="0"/>
              <a:t>Act on the feedback you received or explain why </a:t>
            </a:r>
            <a:r>
              <a:rPr lang="en-GB" sz="2000" dirty="0" smtClean="0"/>
              <a:t>				suggestions </a:t>
            </a:r>
            <a:r>
              <a:rPr lang="en-GB" sz="2000" dirty="0"/>
              <a:t>were not followed</a:t>
            </a:r>
            <a:endParaRPr lang="en-GB" sz="2000" dirty="0" smtClean="0"/>
          </a:p>
        </p:txBody>
      </p:sp>
      <p:sp>
        <p:nvSpPr>
          <p:cNvPr id="2" name="Title 1"/>
          <p:cNvSpPr>
            <a:spLocks noGrp="1"/>
          </p:cNvSpPr>
          <p:nvPr>
            <p:ph type="title"/>
          </p:nvPr>
        </p:nvSpPr>
        <p:spPr>
          <a:xfrm>
            <a:off x="0" y="274638"/>
            <a:ext cx="9144000" cy="490066"/>
          </a:xfrm>
        </p:spPr>
        <p:txBody>
          <a:bodyPr>
            <a:normAutofit fontScale="90000"/>
          </a:bodyPr>
          <a:lstStyle/>
          <a:p>
            <a:pPr algn="l"/>
            <a:r>
              <a:rPr lang="en-GB" b="1" dirty="0" smtClean="0"/>
              <a:t> 2 – Review Presentation</a:t>
            </a:r>
            <a:endParaRPr lang="en-GB" b="1" dirty="0"/>
          </a:p>
        </p:txBody>
      </p:sp>
      <p:graphicFrame>
        <p:nvGraphicFramePr>
          <p:cNvPr id="5" name="Table 4"/>
          <p:cNvGraphicFramePr>
            <a:graphicFrameLocks noGrp="1"/>
          </p:cNvGraphicFramePr>
          <p:nvPr>
            <p:extLst>
              <p:ext uri="{D42A27DB-BD31-4B8C-83A1-F6EECF244321}">
                <p14:modId xmlns:p14="http://schemas.microsoft.com/office/powerpoint/2010/main" val="627597473"/>
              </p:ext>
            </p:extLst>
          </p:nvPr>
        </p:nvGraphicFramePr>
        <p:xfrm>
          <a:off x="323528" y="2996952"/>
          <a:ext cx="8568951" cy="3169920"/>
        </p:xfrm>
        <a:graphic>
          <a:graphicData uri="http://schemas.openxmlformats.org/drawingml/2006/table">
            <a:tbl>
              <a:tblPr firstRow="1" bandRow="1">
                <a:tableStyleId>{5C22544A-7EE6-4342-B048-85BDC9FD1C3A}</a:tableStyleId>
              </a:tblPr>
              <a:tblGrid>
                <a:gridCol w="2856317"/>
                <a:gridCol w="2856317"/>
                <a:gridCol w="2856317"/>
              </a:tblGrid>
              <a:tr h="370840">
                <a:tc>
                  <a:txBody>
                    <a:bodyPr/>
                    <a:lstStyle/>
                    <a:p>
                      <a:pPr algn="ctr">
                        <a:spcAft>
                          <a:spcPts val="0"/>
                        </a:spcAft>
                      </a:pPr>
                      <a:r>
                        <a:rPr lang="en-GB" sz="1600" b="1" kern="1200" dirty="0">
                          <a:solidFill>
                            <a:srgbClr val="000000"/>
                          </a:solidFill>
                          <a:effectLst/>
                          <a:latin typeface="Calibri" pitchFamily="34" charset="0"/>
                          <a:ea typeface="Times New Roman"/>
                          <a:cs typeface="Calibri"/>
                        </a:rPr>
                        <a:t>YOU Emailing Work to Other Members of the Group</a:t>
                      </a:r>
                      <a:endParaRPr lang="en-GB" sz="1600" dirty="0">
                        <a:effectLst/>
                        <a:latin typeface="Calibri" pitchFamily="34" charset="0"/>
                        <a:ea typeface="Times New Roman"/>
                      </a:endParaRPr>
                    </a:p>
                    <a:p>
                      <a:pPr marL="342900" lvl="0" indent="-342900">
                        <a:spcAft>
                          <a:spcPts val="0"/>
                        </a:spcAft>
                        <a:buFont typeface="+mj-lt"/>
                        <a:buAutoNum type="arabicPeriod"/>
                      </a:pPr>
                      <a:r>
                        <a:rPr lang="en-GB" sz="1600" b="1" kern="1200" dirty="0">
                          <a:solidFill>
                            <a:srgbClr val="000000"/>
                          </a:solidFill>
                          <a:effectLst/>
                          <a:latin typeface="Calibri" pitchFamily="34" charset="0"/>
                          <a:ea typeface="Times New Roman"/>
                          <a:cs typeface="Calibri"/>
                        </a:rPr>
                        <a:t>Setup a distribution list</a:t>
                      </a:r>
                      <a:endParaRPr lang="en-GB" sz="1600" dirty="0">
                        <a:effectLst/>
                        <a:latin typeface="Calibri" pitchFamily="34" charset="0"/>
                        <a:ea typeface="Times New Roman"/>
                      </a:endParaRPr>
                    </a:p>
                    <a:p>
                      <a:pPr marL="342900" lvl="0" indent="-342900">
                        <a:spcAft>
                          <a:spcPts val="0"/>
                        </a:spcAft>
                        <a:buFont typeface="+mj-lt"/>
                        <a:buAutoNum type="arabicPeriod"/>
                      </a:pPr>
                      <a:r>
                        <a:rPr lang="en-GB" sz="1600" b="1" kern="1200" dirty="0">
                          <a:solidFill>
                            <a:srgbClr val="000000"/>
                          </a:solidFill>
                          <a:effectLst/>
                          <a:latin typeface="Calibri" pitchFamily="34" charset="0"/>
                          <a:ea typeface="Times New Roman"/>
                          <a:cs typeface="Calibri"/>
                        </a:rPr>
                        <a:t>Email group with attachment</a:t>
                      </a:r>
                      <a:endParaRPr lang="en-GB" sz="1600" dirty="0">
                        <a:effectLst/>
                        <a:latin typeface="Calibri" pitchFamily="34" charset="0"/>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GB" sz="1600" b="1" kern="1200" dirty="0">
                          <a:solidFill>
                            <a:srgbClr val="000000"/>
                          </a:solidFill>
                          <a:effectLst/>
                          <a:latin typeface="Calibri" pitchFamily="34" charset="0"/>
                          <a:ea typeface="Times New Roman"/>
                          <a:cs typeface="Calibri"/>
                        </a:rPr>
                        <a:t>Feedback Provided FROM YOUR Group Members</a:t>
                      </a:r>
                      <a:endParaRPr lang="en-GB" sz="1600" dirty="0">
                        <a:effectLst/>
                        <a:latin typeface="Calibri" pitchFamily="34" charset="0"/>
                        <a:ea typeface="Times New Roman"/>
                      </a:endParaRPr>
                    </a:p>
                    <a:p>
                      <a:pPr marL="342900" lvl="0" indent="-342900">
                        <a:spcAft>
                          <a:spcPts val="0"/>
                        </a:spcAft>
                        <a:buFont typeface="+mj-lt"/>
                        <a:buAutoNum type="arabicPeriod"/>
                      </a:pPr>
                      <a:r>
                        <a:rPr lang="en-GB" sz="1600" b="1" kern="1200" dirty="0">
                          <a:solidFill>
                            <a:srgbClr val="000000"/>
                          </a:solidFill>
                          <a:effectLst/>
                          <a:latin typeface="Calibri" pitchFamily="34" charset="0"/>
                          <a:ea typeface="Times New Roman"/>
                          <a:cs typeface="Calibri"/>
                        </a:rPr>
                        <a:t>Inserting feedback/comments</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err="1">
                          <a:solidFill>
                            <a:srgbClr val="000000"/>
                          </a:solidFill>
                          <a:effectLst/>
                          <a:latin typeface="Calibri" pitchFamily="34" charset="0"/>
                          <a:ea typeface="Times New Roman"/>
                          <a:cs typeface="Calibri"/>
                        </a:rPr>
                        <a:t>Housestyle</a:t>
                      </a:r>
                      <a:r>
                        <a:rPr lang="en-GB" sz="1600" b="1" kern="1200" dirty="0">
                          <a:solidFill>
                            <a:srgbClr val="000000"/>
                          </a:solidFill>
                          <a:effectLst/>
                          <a:latin typeface="Calibri" pitchFamily="34" charset="0"/>
                          <a:ea typeface="Times New Roman"/>
                          <a:cs typeface="Calibri"/>
                        </a:rPr>
                        <a:t> – Font Style, Size, Formatting</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a:solidFill>
                            <a:srgbClr val="000000"/>
                          </a:solidFill>
                          <a:effectLst/>
                          <a:latin typeface="Calibri" pitchFamily="34" charset="0"/>
                          <a:ea typeface="Times New Roman"/>
                          <a:cs typeface="Calibri"/>
                        </a:rPr>
                        <a:t>Spelling and Grammar</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a:solidFill>
                            <a:srgbClr val="000000"/>
                          </a:solidFill>
                          <a:effectLst/>
                          <a:latin typeface="Calibri" pitchFamily="34" charset="0"/>
                          <a:ea typeface="Times New Roman"/>
                          <a:cs typeface="Calibri"/>
                        </a:rPr>
                        <a:t>Content</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a:solidFill>
                            <a:srgbClr val="000000"/>
                          </a:solidFill>
                          <a:effectLst/>
                          <a:latin typeface="Calibri" pitchFamily="34" charset="0"/>
                          <a:ea typeface="Times New Roman"/>
                          <a:cs typeface="Calibri"/>
                        </a:rPr>
                        <a:t>Use of </a:t>
                      </a:r>
                      <a:r>
                        <a:rPr lang="en-GB" sz="1600" b="1" kern="1200" dirty="0" smtClean="0">
                          <a:solidFill>
                            <a:srgbClr val="000000"/>
                          </a:solidFill>
                          <a:effectLst/>
                          <a:latin typeface="Calibri" pitchFamily="34" charset="0"/>
                          <a:ea typeface="Times New Roman"/>
                          <a:cs typeface="Calibri"/>
                        </a:rPr>
                        <a:t>Multimedia</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a:solidFill>
                            <a:srgbClr val="000000"/>
                          </a:solidFill>
                          <a:effectLst/>
                          <a:latin typeface="Calibri" pitchFamily="34" charset="0"/>
                          <a:ea typeface="Times New Roman"/>
                          <a:cs typeface="Calibri"/>
                        </a:rPr>
                        <a:t>Layout</a:t>
                      </a:r>
                      <a:endParaRPr lang="en-GB" sz="1600" dirty="0">
                        <a:effectLst/>
                        <a:latin typeface="Calibri" pitchFamily="34" charset="0"/>
                        <a:ea typeface="Times New Roman"/>
                      </a:endParaRPr>
                    </a:p>
                    <a:p>
                      <a:pPr marL="742950" lvl="1" indent="-285750">
                        <a:spcAft>
                          <a:spcPts val="0"/>
                        </a:spcAft>
                        <a:buFont typeface="+mj-lt"/>
                        <a:buAutoNum type="alphaLcPeriod"/>
                      </a:pPr>
                      <a:r>
                        <a:rPr lang="en-GB" sz="1600" b="1" kern="1200" dirty="0">
                          <a:solidFill>
                            <a:srgbClr val="000000"/>
                          </a:solidFill>
                          <a:effectLst/>
                          <a:latin typeface="Calibri" pitchFamily="34" charset="0"/>
                          <a:ea typeface="Times New Roman"/>
                          <a:cs typeface="Calibri"/>
                        </a:rPr>
                        <a:t>Navigation</a:t>
                      </a:r>
                      <a:endParaRPr lang="en-GB" sz="1600" dirty="0">
                        <a:effectLst/>
                        <a:latin typeface="Calibri" pitchFamily="34" charset="0"/>
                        <a:ea typeface="Times New Roman"/>
                      </a:endParaRPr>
                    </a:p>
                    <a:p>
                      <a:pPr marL="342900" lvl="0" indent="-342900">
                        <a:spcAft>
                          <a:spcPts val="0"/>
                        </a:spcAft>
                        <a:buFont typeface="+mj-lt"/>
                        <a:buAutoNum type="arabicPeriod"/>
                      </a:pPr>
                      <a:r>
                        <a:rPr lang="en-GB" sz="1600" b="1" kern="1200" dirty="0">
                          <a:solidFill>
                            <a:srgbClr val="000000"/>
                          </a:solidFill>
                          <a:effectLst/>
                          <a:latin typeface="Calibri" pitchFamily="34" charset="0"/>
                          <a:ea typeface="Times New Roman"/>
                          <a:cs typeface="Calibri"/>
                        </a:rPr>
                        <a:t>Email feedback back to group members</a:t>
                      </a:r>
                      <a:endParaRPr lang="en-GB" sz="1600" dirty="0">
                        <a:effectLst/>
                        <a:latin typeface="Calibri" pitchFamily="34" charset="0"/>
                        <a:ea typeface="Times New Roman"/>
                      </a:endParaRPr>
                    </a:p>
                  </a:txBody>
                  <a:tcPr marL="68580" marR="68580" marT="0" marB="0" anchor="ctr">
                    <a:solidFill>
                      <a:schemeClr val="tx2">
                        <a:lumMod val="20000"/>
                        <a:lumOff val="80000"/>
                      </a:schemeClr>
                    </a:solidFill>
                  </a:tcPr>
                </a:tc>
                <a:tc>
                  <a:txBody>
                    <a:bodyPr/>
                    <a:lstStyle/>
                    <a:p>
                      <a:pPr algn="ctr">
                        <a:spcAft>
                          <a:spcPts val="0"/>
                        </a:spcAft>
                      </a:pPr>
                      <a:r>
                        <a:rPr lang="en-GB" sz="1600" b="1" kern="1200" dirty="0">
                          <a:solidFill>
                            <a:srgbClr val="000000"/>
                          </a:solidFill>
                          <a:effectLst/>
                          <a:latin typeface="Calibri" pitchFamily="34" charset="0"/>
                          <a:ea typeface="Times New Roman"/>
                          <a:cs typeface="Calibri"/>
                        </a:rPr>
                        <a:t>Feedback YOU Provided to YOUR Group Members</a:t>
                      </a:r>
                      <a:endParaRPr lang="en-GB" sz="1600" dirty="0">
                        <a:effectLst/>
                        <a:latin typeface="Calibri" pitchFamily="34" charset="0"/>
                        <a:ea typeface="Times New Roman"/>
                      </a:endParaRPr>
                    </a:p>
                    <a:p>
                      <a:pPr marL="342900" lvl="0" indent="-342900">
                        <a:spcAft>
                          <a:spcPts val="0"/>
                        </a:spcAft>
                        <a:buFont typeface="+mj-lt"/>
                        <a:buAutoNum type="arabicPeriod"/>
                      </a:pPr>
                      <a:r>
                        <a:rPr lang="en-GB" sz="1600" b="1" kern="1200" dirty="0">
                          <a:solidFill>
                            <a:srgbClr val="000000"/>
                          </a:solidFill>
                          <a:effectLst/>
                          <a:latin typeface="Calibri" pitchFamily="34" charset="0"/>
                          <a:ea typeface="Times New Roman"/>
                          <a:cs typeface="Calibri"/>
                        </a:rPr>
                        <a:t>Email received with feedback</a:t>
                      </a:r>
                      <a:endParaRPr lang="en-GB" sz="1600" dirty="0">
                        <a:effectLst/>
                        <a:latin typeface="Calibri" pitchFamily="34" charset="0"/>
                        <a:ea typeface="Times New Roman"/>
                      </a:endParaRPr>
                    </a:p>
                  </a:txBody>
                  <a:tcPr marL="68580" marR="68580" marT="0" marB="0" anchor="ctr">
                    <a:solidFill>
                      <a:schemeClr val="tx2">
                        <a:lumMod val="20000"/>
                        <a:lumOff val="80000"/>
                      </a:schemeClr>
                    </a:solidFill>
                  </a:tcPr>
                </a:tc>
              </a:tr>
            </a:tbl>
          </a:graphicData>
        </a:graphic>
      </p:graphicFrame>
      <p:pic>
        <p:nvPicPr>
          <p:cNvPr id="6" name="Picture 5" descr="home.jpg">
            <a:hlinkClick r:id="rId2" action="ppaction://hlinksldjump"/>
          </p:cNvPr>
          <p:cNvPicPr>
            <a:picLocks noChangeAspect="1"/>
          </p:cNvPicPr>
          <p:nvPr/>
        </p:nvPicPr>
        <p:blipFill>
          <a:blip r:embed="rId3"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7" name="Round Same Side Corner Rectangle 6">
            <a:hlinkClick r:id="rId2"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137246662"/>
              </p:ext>
            </p:extLst>
          </p:nvPr>
        </p:nvGraphicFramePr>
        <p:xfrm>
          <a:off x="269000" y="1556792"/>
          <a:ext cx="8623482" cy="579120"/>
        </p:xfrm>
        <a:graphic>
          <a:graphicData uri="http://schemas.openxmlformats.org/drawingml/2006/table">
            <a:tbl>
              <a:tblPr firstRow="1" bandRow="1">
                <a:tableStyleId>{5C22544A-7EE6-4342-B048-85BDC9FD1C3A}</a:tableStyleId>
              </a:tblPr>
              <a:tblGrid>
                <a:gridCol w="1437247"/>
                <a:gridCol w="1437247"/>
                <a:gridCol w="1437247"/>
                <a:gridCol w="1437247"/>
                <a:gridCol w="1437247"/>
                <a:gridCol w="1437247"/>
              </a:tblGrid>
              <a:tr h="370840">
                <a:tc>
                  <a:txBody>
                    <a:bodyPr/>
                    <a:lstStyle/>
                    <a:p>
                      <a:pPr algn="ctr"/>
                      <a:r>
                        <a:rPr lang="en-GB" sz="1600" dirty="0" err="1" smtClean="0">
                          <a:solidFill>
                            <a:schemeClr val="tx1"/>
                          </a:solidFill>
                          <a:latin typeface="Calibri" pitchFamily="34" charset="0"/>
                        </a:rPr>
                        <a:t>Housestyle</a:t>
                      </a:r>
                      <a:endParaRPr lang="en-GB" sz="1600"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rPr>
                        <a:t>Spelling &amp; Grammar</a:t>
                      </a:r>
                      <a:endParaRPr lang="en-GB" sz="1600"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rPr>
                        <a:t>Content</a:t>
                      </a:r>
                      <a:endParaRPr lang="en-GB" sz="1600"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rPr>
                        <a:t>Use of Multimedia</a:t>
                      </a:r>
                      <a:endParaRPr lang="en-GB" sz="1600"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rPr>
                        <a:t>Layout</a:t>
                      </a:r>
                      <a:endParaRPr lang="en-GB" sz="1600"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sz="1600" dirty="0" smtClean="0">
                          <a:solidFill>
                            <a:schemeClr val="tx1"/>
                          </a:solidFill>
                          <a:latin typeface="Calibri" pitchFamily="34" charset="0"/>
                        </a:rPr>
                        <a:t>Navigation</a:t>
                      </a:r>
                      <a:endParaRPr lang="en-GB" sz="1600" dirty="0">
                        <a:solidFill>
                          <a:schemeClr val="tx1"/>
                        </a:solidFill>
                        <a:latin typeface="Calibri" pitchFamily="34" charset="0"/>
                      </a:endParaRPr>
                    </a:p>
                  </a:txBody>
                  <a:tcPr anchor="ctr">
                    <a:solidFill>
                      <a:schemeClr val="tx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4968552"/>
          </a:xfrm>
        </p:spPr>
        <p:txBody>
          <a:bodyPr>
            <a:noAutofit/>
          </a:bodyPr>
          <a:lstStyle/>
          <a:p>
            <a:pPr marL="0" indent="0">
              <a:buNone/>
            </a:pPr>
            <a:r>
              <a:rPr lang="en-GB" sz="2000" dirty="0" smtClean="0"/>
              <a:t>Compared to 10 years ago, communication methods have changed drastically from primarily written forms to electronic.</a:t>
            </a:r>
            <a:endParaRPr lang="en-GB" sz="1400" dirty="0" smtClean="0"/>
          </a:p>
          <a:p>
            <a:pPr marL="0" indent="0">
              <a:buNone/>
            </a:pPr>
            <a:r>
              <a:rPr lang="en-GB" sz="1800" dirty="0" smtClean="0"/>
              <a:t>Within groups, </a:t>
            </a:r>
            <a:r>
              <a:rPr lang="en-GB" sz="1800" dirty="0"/>
              <a:t>evidence the setup and use of the following communication </a:t>
            </a:r>
            <a:r>
              <a:rPr lang="en-GB" sz="1800" dirty="0" smtClean="0"/>
              <a:t>methods:</a:t>
            </a:r>
            <a:endParaRPr lang="en-GB" sz="1800" dirty="0"/>
          </a:p>
          <a:p>
            <a:r>
              <a:rPr lang="en-GB" sz="1800" b="1" dirty="0" smtClean="0"/>
              <a:t>Video Conferencing </a:t>
            </a:r>
            <a:r>
              <a:rPr lang="en-GB" sz="1800" b="1" dirty="0"/>
              <a:t>(</a:t>
            </a:r>
            <a:r>
              <a:rPr lang="en-GB" sz="1800" b="1" dirty="0" err="1"/>
              <a:t>FaceTime</a:t>
            </a:r>
            <a:r>
              <a:rPr lang="en-GB" sz="1800" b="1" dirty="0"/>
              <a:t> or Skype)</a:t>
            </a:r>
            <a:r>
              <a:rPr lang="en-GB" sz="1800" dirty="0"/>
              <a:t> </a:t>
            </a:r>
            <a:r>
              <a:rPr lang="en-GB" sz="1800" dirty="0" smtClean="0"/>
              <a:t>– highlighting </a:t>
            </a:r>
            <a:r>
              <a:rPr lang="en-GB" sz="1800" dirty="0"/>
              <a:t>your </a:t>
            </a:r>
            <a:r>
              <a:rPr lang="en-GB" sz="1800" b="1" i="1" dirty="0"/>
              <a:t>hobbies, interest and aspirations</a:t>
            </a:r>
            <a:r>
              <a:rPr lang="en-GB" sz="1800" dirty="0"/>
              <a:t> to another user through this form of communication</a:t>
            </a:r>
          </a:p>
          <a:p>
            <a:r>
              <a:rPr lang="en-GB" sz="1800" b="1" dirty="0" smtClean="0"/>
              <a:t>Blogs/Twitter</a:t>
            </a:r>
            <a:r>
              <a:rPr lang="en-GB" sz="1800" dirty="0" smtClean="0"/>
              <a:t> </a:t>
            </a:r>
            <a:r>
              <a:rPr lang="en-GB" sz="1800" dirty="0"/>
              <a:t>– focus </a:t>
            </a:r>
            <a:r>
              <a:rPr lang="en-GB" sz="1800" dirty="0" smtClean="0"/>
              <a:t>on </a:t>
            </a:r>
            <a:r>
              <a:rPr lang="en-GB" sz="1800" b="1" i="1" dirty="0"/>
              <a:t>safety, security and copyright</a:t>
            </a:r>
            <a:r>
              <a:rPr lang="en-GB" sz="1800" dirty="0"/>
              <a:t> and evidence the reliability of the information</a:t>
            </a:r>
          </a:p>
          <a:p>
            <a:r>
              <a:rPr lang="en-GB" sz="1800" b="1" dirty="0" smtClean="0"/>
              <a:t>Wiki </a:t>
            </a:r>
            <a:r>
              <a:rPr lang="en-GB" sz="1800" dirty="0" smtClean="0"/>
              <a:t>- </a:t>
            </a:r>
            <a:r>
              <a:rPr lang="en-GB" sz="1800" dirty="0"/>
              <a:t>focus </a:t>
            </a:r>
            <a:r>
              <a:rPr lang="en-GB" sz="1800" dirty="0" smtClean="0"/>
              <a:t>on </a:t>
            </a:r>
            <a:r>
              <a:rPr lang="en-GB" sz="1800" b="1" i="1" dirty="0"/>
              <a:t>safety, security and copyright</a:t>
            </a:r>
            <a:r>
              <a:rPr lang="en-GB" sz="1800" dirty="0"/>
              <a:t> and evidence the reliability of the </a:t>
            </a:r>
            <a:r>
              <a:rPr lang="en-GB" sz="1800" dirty="0" smtClean="0"/>
              <a:t>information</a:t>
            </a:r>
          </a:p>
          <a:p>
            <a:r>
              <a:rPr lang="en-GB" sz="1800" b="1" dirty="0" smtClean="0"/>
              <a:t>Podcast</a:t>
            </a:r>
            <a:r>
              <a:rPr lang="en-GB" sz="1800" dirty="0" smtClean="0"/>
              <a:t> </a:t>
            </a:r>
            <a:r>
              <a:rPr lang="en-GB" sz="1800" dirty="0"/>
              <a:t>– focus </a:t>
            </a:r>
            <a:r>
              <a:rPr lang="en-GB" sz="1800" dirty="0" smtClean="0"/>
              <a:t>on various different </a:t>
            </a:r>
            <a:r>
              <a:rPr lang="en-GB" sz="1800" b="1" i="1" dirty="0" smtClean="0"/>
              <a:t>games </a:t>
            </a:r>
            <a:r>
              <a:rPr lang="en-GB" sz="1800" b="1" i="1" dirty="0"/>
              <a:t>consoles</a:t>
            </a:r>
            <a:r>
              <a:rPr lang="en-GB" sz="1800" dirty="0"/>
              <a:t> – discuss the benefits of </a:t>
            </a:r>
            <a:r>
              <a:rPr lang="en-GB" sz="1800" dirty="0" smtClean="0"/>
              <a:t>them</a:t>
            </a:r>
            <a:endParaRPr lang="en-GB" sz="2000" dirty="0"/>
          </a:p>
          <a:p>
            <a:pPr algn="ctr">
              <a:buNone/>
            </a:pPr>
            <a:r>
              <a:rPr lang="en-GB" sz="2000" b="1" i="1" dirty="0" smtClean="0"/>
              <a:t>For </a:t>
            </a:r>
            <a:r>
              <a:rPr lang="en-GB" sz="2000" b="1" i="1" dirty="0"/>
              <a:t>each </a:t>
            </a:r>
            <a:r>
              <a:rPr lang="en-GB" sz="2000" b="1" i="1" dirty="0" smtClean="0"/>
              <a:t>communication method, the following 3 </a:t>
            </a:r>
            <a:r>
              <a:rPr lang="en-GB" sz="2000" b="1" i="1" dirty="0"/>
              <a:t>tasks need be completed:</a:t>
            </a:r>
          </a:p>
          <a:p>
            <a:pPr marL="0" indent="0">
              <a:buNone/>
            </a:pPr>
            <a:r>
              <a:rPr lang="en-GB" sz="1800" b="1" i="1" dirty="0" smtClean="0"/>
              <a:t>Task 8 (P5.4)</a:t>
            </a:r>
            <a:r>
              <a:rPr lang="en-GB" sz="1800" dirty="0" smtClean="0"/>
              <a:t> - Evidence </a:t>
            </a:r>
            <a:r>
              <a:rPr lang="en-GB" sz="1800" dirty="0"/>
              <a:t>the setup and use of the following communication methods</a:t>
            </a:r>
          </a:p>
          <a:p>
            <a:pPr marL="0" indent="0">
              <a:buNone/>
            </a:pPr>
            <a:r>
              <a:rPr lang="en-GB" sz="1800" b="1" i="1" dirty="0" smtClean="0"/>
              <a:t>Task 9 (M2.3)</a:t>
            </a:r>
            <a:r>
              <a:rPr lang="en-GB" sz="1800" dirty="0" smtClean="0"/>
              <a:t> - Explain </a:t>
            </a:r>
            <a:r>
              <a:rPr lang="en-GB" sz="1800" dirty="0"/>
              <a:t>the effectiveness of using this method of communication </a:t>
            </a:r>
            <a:r>
              <a:rPr lang="en-GB" sz="1800" dirty="0" smtClean="0"/>
              <a:t>for </a:t>
            </a:r>
            <a:r>
              <a:rPr lang="en-GB" sz="1800" dirty="0"/>
              <a:t>your </a:t>
            </a:r>
            <a:r>
              <a:rPr lang="en-GB" sz="1800" dirty="0" smtClean="0"/>
              <a:t>intended </a:t>
            </a:r>
            <a:r>
              <a:rPr lang="en-GB" sz="1800" dirty="0"/>
              <a:t>target audience</a:t>
            </a:r>
          </a:p>
          <a:p>
            <a:pPr marL="0" indent="0">
              <a:buNone/>
            </a:pPr>
            <a:r>
              <a:rPr lang="en-GB" sz="1800" b="1" i="1" dirty="0" smtClean="0"/>
              <a:t>Task 10 (D2.1)</a:t>
            </a:r>
            <a:r>
              <a:rPr lang="en-GB" sz="1800" dirty="0" smtClean="0"/>
              <a:t> - Justify </a:t>
            </a:r>
            <a:r>
              <a:rPr lang="en-GB" sz="1800" dirty="0"/>
              <a:t>the use of IT </a:t>
            </a:r>
            <a:r>
              <a:rPr lang="en-GB" sz="1800" dirty="0" smtClean="0"/>
              <a:t>for communicating</a:t>
            </a:r>
          </a:p>
          <a:p>
            <a:pPr marL="2152650" indent="-723900">
              <a:buNone/>
            </a:pPr>
            <a:r>
              <a:rPr lang="en-GB" sz="1800" b="1" i="1" dirty="0" smtClean="0"/>
              <a:t>Task </a:t>
            </a:r>
            <a:r>
              <a:rPr lang="en-GB" sz="1800" b="1" i="1" dirty="0"/>
              <a:t>11 (P5.5)</a:t>
            </a:r>
            <a:r>
              <a:rPr lang="en-GB" sz="1800" dirty="0"/>
              <a:t> - Complete document </a:t>
            </a:r>
            <a:r>
              <a:rPr lang="en-GB" sz="1800" b="1" dirty="0"/>
              <a:t>Unit 01 – LO3 </a:t>
            </a:r>
            <a:r>
              <a:rPr lang="en-GB" sz="1800" b="1" dirty="0" smtClean="0"/>
              <a:t>- </a:t>
            </a:r>
            <a:r>
              <a:rPr lang="en-GB" sz="1800" b="1" dirty="0"/>
              <a:t>Target Audience</a:t>
            </a:r>
            <a:r>
              <a:rPr lang="en-GB" sz="1800" dirty="0"/>
              <a:t>, discussing </a:t>
            </a:r>
            <a:r>
              <a:rPr lang="en-GB" sz="1800" dirty="0" smtClean="0"/>
              <a:t>the </a:t>
            </a:r>
            <a:r>
              <a:rPr lang="en-GB" sz="1800" b="1" dirty="0"/>
              <a:t>communication techniques </a:t>
            </a:r>
            <a:r>
              <a:rPr lang="en-GB" sz="1800" b="1" dirty="0" smtClean="0"/>
              <a:t>used</a:t>
            </a:r>
            <a:r>
              <a:rPr lang="en-GB" sz="1800" dirty="0" smtClean="0"/>
              <a:t>, </a:t>
            </a:r>
            <a:r>
              <a:rPr lang="en-GB" sz="1800" dirty="0"/>
              <a:t>by focusing on </a:t>
            </a:r>
            <a:r>
              <a:rPr lang="en-GB" sz="1800" dirty="0" smtClean="0"/>
              <a:t>		who </a:t>
            </a:r>
            <a:r>
              <a:rPr lang="en-GB" sz="1800" dirty="0"/>
              <a:t>it is aimed at and whether it has been </a:t>
            </a:r>
            <a:r>
              <a:rPr lang="en-GB" sz="1800" dirty="0" smtClean="0"/>
              <a:t>effective</a:t>
            </a:r>
            <a:endParaRPr lang="en-GB" sz="1800" dirty="0"/>
          </a:p>
        </p:txBody>
      </p:sp>
      <p:sp>
        <p:nvSpPr>
          <p:cNvPr id="2" name="Title 1"/>
          <p:cNvSpPr>
            <a:spLocks noGrp="1"/>
          </p:cNvSpPr>
          <p:nvPr>
            <p:ph type="title"/>
          </p:nvPr>
        </p:nvSpPr>
        <p:spPr>
          <a:xfrm>
            <a:off x="0" y="332656"/>
            <a:ext cx="9144000" cy="494928"/>
          </a:xfrm>
        </p:spPr>
        <p:txBody>
          <a:bodyPr>
            <a:normAutofit fontScale="90000"/>
          </a:bodyPr>
          <a:lstStyle/>
          <a:p>
            <a:pPr algn="l"/>
            <a:r>
              <a:rPr lang="en-GB" b="1" dirty="0" smtClean="0"/>
              <a:t> 3 – Communication Methods</a:t>
            </a:r>
            <a:endParaRPr lang="en-GB" b="1" dirty="0"/>
          </a:p>
        </p:txBody>
      </p:sp>
      <p:pic>
        <p:nvPicPr>
          <p:cNvPr id="5" name="Picture 4"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6" name="Round Same Side Corner Rectangle 5">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GB" sz="2000" dirty="0"/>
              <a:t>Review the following 3 documents, based </a:t>
            </a:r>
            <a:r>
              <a:rPr lang="en-GB" sz="2000" dirty="0" smtClean="0"/>
              <a:t>on:</a:t>
            </a:r>
          </a:p>
          <a:p>
            <a:r>
              <a:rPr lang="en-GB" sz="2000" dirty="0" smtClean="0"/>
              <a:t>Spelling</a:t>
            </a:r>
            <a:endParaRPr lang="en-GB" sz="2000" dirty="0"/>
          </a:p>
          <a:p>
            <a:r>
              <a:rPr lang="en-GB" sz="2000" dirty="0" smtClean="0"/>
              <a:t>Grammar</a:t>
            </a:r>
            <a:endParaRPr lang="en-GB" sz="2000" dirty="0"/>
          </a:p>
          <a:p>
            <a:r>
              <a:rPr lang="en-GB" sz="2000" dirty="0" smtClean="0"/>
              <a:t>Punctuation</a:t>
            </a:r>
            <a:endParaRPr lang="en-GB" sz="2000" dirty="0"/>
          </a:p>
          <a:p>
            <a:pPr marL="0" indent="0">
              <a:buNone/>
            </a:pPr>
            <a:endParaRPr lang="en-GB" sz="2000" dirty="0" smtClean="0"/>
          </a:p>
          <a:p>
            <a:pPr marL="0" indent="0">
              <a:buNone/>
            </a:pPr>
            <a:r>
              <a:rPr lang="en-GB" sz="2000" dirty="0" smtClean="0"/>
              <a:t>For </a:t>
            </a:r>
            <a:r>
              <a:rPr lang="en-GB" sz="2000" dirty="0"/>
              <a:t>each document reviewed, identify the technique used to proof-read the document with evidence of the feedback provided</a:t>
            </a:r>
          </a:p>
          <a:p>
            <a:pPr marL="0" indent="0">
              <a:buNone/>
            </a:pPr>
            <a:r>
              <a:rPr lang="en-GB" sz="2000" b="1" dirty="0"/>
              <a:t>Track Changes or Inserting Comments</a:t>
            </a:r>
            <a:endParaRPr lang="en-GB" sz="2000" dirty="0"/>
          </a:p>
          <a:p>
            <a:r>
              <a:rPr lang="en-GB" sz="2000" dirty="0"/>
              <a:t>How effective is each method of reviewing documents</a:t>
            </a:r>
          </a:p>
          <a:p>
            <a:r>
              <a:rPr lang="en-GB" sz="2000" dirty="0" smtClean="0"/>
              <a:t>What </a:t>
            </a:r>
            <a:r>
              <a:rPr lang="en-GB" sz="2000" dirty="0"/>
              <a:t>is the importance of checking</a:t>
            </a:r>
            <a:r>
              <a:rPr lang="en-GB" sz="2000" dirty="0" smtClean="0"/>
              <a:t>?</a:t>
            </a:r>
            <a:r>
              <a:rPr lang="en-GB" sz="2000" dirty="0"/>
              <a:t> </a:t>
            </a:r>
          </a:p>
          <a:p>
            <a:pPr marL="109728" indent="0">
              <a:buNone/>
            </a:pPr>
            <a:r>
              <a:rPr lang="en-GB" sz="2000" b="1" i="1" dirty="0" smtClean="0"/>
              <a:t>Task 12 </a:t>
            </a:r>
            <a:r>
              <a:rPr lang="en-GB" sz="2000" b="1" i="1" dirty="0"/>
              <a:t>(</a:t>
            </a:r>
            <a:r>
              <a:rPr lang="en-GB" sz="2000" b="1" i="1" dirty="0" smtClean="0"/>
              <a:t>P6.3) </a:t>
            </a:r>
            <a:r>
              <a:rPr lang="en-GB" sz="2000" dirty="0"/>
              <a:t>- Review the word document based on:</a:t>
            </a:r>
          </a:p>
          <a:p>
            <a:endParaRPr lang="en-GB" sz="2000" dirty="0"/>
          </a:p>
        </p:txBody>
      </p:sp>
      <p:sp>
        <p:nvSpPr>
          <p:cNvPr id="2" name="Title 1"/>
          <p:cNvSpPr>
            <a:spLocks noGrp="1"/>
          </p:cNvSpPr>
          <p:nvPr>
            <p:ph type="title"/>
          </p:nvPr>
        </p:nvSpPr>
        <p:spPr>
          <a:xfrm>
            <a:off x="0" y="260648"/>
            <a:ext cx="8686800" cy="648072"/>
          </a:xfrm>
        </p:spPr>
        <p:txBody>
          <a:bodyPr>
            <a:normAutofit fontScale="90000"/>
          </a:bodyPr>
          <a:lstStyle/>
          <a:p>
            <a:pPr algn="l"/>
            <a:r>
              <a:rPr lang="en-GB" b="1" dirty="0" smtClean="0"/>
              <a:t> 4 – Reviewing Word Document</a:t>
            </a:r>
            <a:endParaRPr lang="en-GB" b="1" dirty="0"/>
          </a:p>
        </p:txBody>
      </p:sp>
      <p:pic>
        <p:nvPicPr>
          <p:cNvPr id="4" name="Picture 3" descr="home.jpg">
            <a:hlinkClick r:id="rId2" action="ppaction://hlinksldjump"/>
          </p:cNvPr>
          <p:cNvPicPr>
            <a:picLocks noChangeAspect="1"/>
          </p:cNvPicPr>
          <p:nvPr/>
        </p:nvPicPr>
        <p:blipFill>
          <a:blip r:embed="rId3"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5" name="Round Same Side Corner Rectangle 4">
            <a:hlinkClick r:id="rId2"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788781093"/>
              </p:ext>
            </p:extLst>
          </p:nvPr>
        </p:nvGraphicFramePr>
        <p:xfrm>
          <a:off x="250797" y="5229200"/>
          <a:ext cx="8497665" cy="576064"/>
        </p:xfrm>
        <a:graphic>
          <a:graphicData uri="http://schemas.openxmlformats.org/drawingml/2006/table">
            <a:tbl>
              <a:tblPr firstRow="1" bandRow="1">
                <a:tableStyleId>{5C22544A-7EE6-4342-B048-85BDC9FD1C3A}</a:tableStyleId>
              </a:tblPr>
              <a:tblGrid>
                <a:gridCol w="1080843"/>
                <a:gridCol w="1152128"/>
                <a:gridCol w="1080120"/>
                <a:gridCol w="3485041"/>
                <a:gridCol w="1699533"/>
              </a:tblGrid>
              <a:tr h="576064">
                <a:tc>
                  <a:txBody>
                    <a:bodyPr/>
                    <a:lstStyle/>
                    <a:p>
                      <a:pPr algn="ctr">
                        <a:spcAft>
                          <a:spcPts val="0"/>
                        </a:spcAft>
                      </a:pPr>
                      <a:r>
                        <a:rPr lang="en-GB" sz="1100" b="1" dirty="0">
                          <a:solidFill>
                            <a:srgbClr val="000000"/>
                          </a:solidFill>
                          <a:effectLst/>
                          <a:latin typeface="Calibri"/>
                          <a:ea typeface="Times New Roman"/>
                        </a:rPr>
                        <a:t>Spelling</a:t>
                      </a:r>
                      <a:endParaRPr lang="en-GB" sz="2800" dirty="0">
                        <a:effectLst/>
                        <a:latin typeface="Times New Roman"/>
                        <a:ea typeface="Times New Roman"/>
                      </a:endParaRPr>
                    </a:p>
                  </a:txBody>
                  <a:tcPr marL="68580" marR="68580" marT="0" marB="0" anchor="ctr"/>
                </a:tc>
                <a:tc>
                  <a:txBody>
                    <a:bodyPr/>
                    <a:lstStyle/>
                    <a:p>
                      <a:pPr algn="ctr">
                        <a:spcAft>
                          <a:spcPts val="0"/>
                        </a:spcAft>
                      </a:pPr>
                      <a:r>
                        <a:rPr lang="en-GB" sz="1100" b="1">
                          <a:solidFill>
                            <a:srgbClr val="000000"/>
                          </a:solidFill>
                          <a:effectLst/>
                          <a:latin typeface="Calibri"/>
                          <a:ea typeface="Times New Roman"/>
                        </a:rPr>
                        <a:t>Grammar</a:t>
                      </a:r>
                      <a:endParaRPr lang="en-GB" sz="2800">
                        <a:effectLst/>
                        <a:latin typeface="Times New Roman"/>
                        <a:ea typeface="Times New Roman"/>
                      </a:endParaRPr>
                    </a:p>
                  </a:txBody>
                  <a:tcPr marL="68580" marR="68580" marT="0" marB="0" anchor="ctr"/>
                </a:tc>
                <a:tc>
                  <a:txBody>
                    <a:bodyPr/>
                    <a:lstStyle/>
                    <a:p>
                      <a:pPr algn="ctr">
                        <a:spcAft>
                          <a:spcPts val="0"/>
                        </a:spcAft>
                      </a:pPr>
                      <a:r>
                        <a:rPr lang="en-GB" sz="1100" b="1" dirty="0">
                          <a:solidFill>
                            <a:srgbClr val="000000"/>
                          </a:solidFill>
                          <a:effectLst/>
                          <a:latin typeface="Calibri"/>
                          <a:ea typeface="Times New Roman"/>
                        </a:rPr>
                        <a:t>Punctuation</a:t>
                      </a:r>
                      <a:endParaRPr lang="en-GB" sz="2800" dirty="0">
                        <a:effectLst/>
                        <a:latin typeface="Times New Roman"/>
                        <a:ea typeface="Times New Roman"/>
                      </a:endParaRPr>
                    </a:p>
                  </a:txBody>
                  <a:tcPr marL="68580" marR="68580" marT="0" marB="0" anchor="ctr"/>
                </a:tc>
                <a:tc>
                  <a:txBody>
                    <a:bodyPr/>
                    <a:lstStyle/>
                    <a:p>
                      <a:pPr algn="ctr">
                        <a:spcAft>
                          <a:spcPts val="0"/>
                        </a:spcAft>
                      </a:pPr>
                      <a:r>
                        <a:rPr lang="en-GB" sz="1100" b="1" dirty="0">
                          <a:solidFill>
                            <a:srgbClr val="000000"/>
                          </a:solidFill>
                          <a:effectLst/>
                          <a:latin typeface="Calibri"/>
                          <a:ea typeface="Times New Roman"/>
                        </a:rPr>
                        <a:t>Technique used to proof-read the document (Track Changes or Inserting Comments)</a:t>
                      </a:r>
                      <a:endParaRPr lang="en-GB" sz="2800" dirty="0">
                        <a:effectLst/>
                        <a:latin typeface="Times New Roman"/>
                        <a:ea typeface="Times New Roman"/>
                      </a:endParaRPr>
                    </a:p>
                  </a:txBody>
                  <a:tcPr marL="68580" marR="68580" marT="0" marB="0" anchor="ctr"/>
                </a:tc>
                <a:tc>
                  <a:txBody>
                    <a:bodyPr/>
                    <a:lstStyle/>
                    <a:p>
                      <a:pPr algn="ctr">
                        <a:spcAft>
                          <a:spcPts val="0"/>
                        </a:spcAft>
                      </a:pPr>
                      <a:r>
                        <a:rPr lang="en-GB" sz="1100" b="1" dirty="0">
                          <a:solidFill>
                            <a:srgbClr val="000000"/>
                          </a:solidFill>
                          <a:effectLst/>
                          <a:latin typeface="Calibri"/>
                          <a:ea typeface="Times New Roman"/>
                        </a:rPr>
                        <a:t>Feedback provided</a:t>
                      </a:r>
                      <a:endParaRPr lang="en-GB" sz="28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15219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sz="2400" b="1" i="1" dirty="0" smtClean="0"/>
              <a:t>Task 13 (P6.4) </a:t>
            </a:r>
            <a:r>
              <a:rPr lang="en-GB" sz="2400" dirty="0" smtClean="0"/>
              <a:t>- Respond </a:t>
            </a:r>
            <a:r>
              <a:rPr lang="en-GB" sz="2400" dirty="0"/>
              <a:t>to email query</a:t>
            </a:r>
          </a:p>
          <a:p>
            <a:pPr marL="0" indent="0">
              <a:buNone/>
            </a:pPr>
            <a:r>
              <a:rPr lang="en-GB" sz="2400" b="1" i="1" dirty="0" smtClean="0"/>
              <a:t>Task 14 (D2.2) </a:t>
            </a:r>
            <a:r>
              <a:rPr lang="en-GB" sz="2400" dirty="0" smtClean="0"/>
              <a:t>- Justify </a:t>
            </a:r>
            <a:r>
              <a:rPr lang="en-GB" sz="2400" dirty="0"/>
              <a:t>the response provided</a:t>
            </a:r>
          </a:p>
          <a:p>
            <a:endParaRPr lang="en-GB" dirty="0"/>
          </a:p>
        </p:txBody>
      </p:sp>
      <p:sp>
        <p:nvSpPr>
          <p:cNvPr id="2" name="Title 1"/>
          <p:cNvSpPr>
            <a:spLocks noGrp="1"/>
          </p:cNvSpPr>
          <p:nvPr>
            <p:ph type="title"/>
          </p:nvPr>
        </p:nvSpPr>
        <p:spPr>
          <a:xfrm>
            <a:off x="0" y="346646"/>
            <a:ext cx="9144000" cy="562074"/>
          </a:xfrm>
        </p:spPr>
        <p:txBody>
          <a:bodyPr>
            <a:normAutofit fontScale="90000"/>
          </a:bodyPr>
          <a:lstStyle/>
          <a:p>
            <a:pPr algn="l"/>
            <a:r>
              <a:rPr lang="en-GB" b="1" dirty="0" smtClean="0"/>
              <a:t> 5 – </a:t>
            </a:r>
            <a:r>
              <a:rPr lang="en-GB" b="1" dirty="0" err="1" smtClean="0"/>
              <a:t>eMail</a:t>
            </a:r>
            <a:r>
              <a:rPr lang="en-GB" b="1" dirty="0" smtClean="0"/>
              <a:t> Response</a:t>
            </a:r>
            <a:endParaRPr lang="en-GB" b="1" dirty="0"/>
          </a:p>
        </p:txBody>
      </p:sp>
      <p:pic>
        <p:nvPicPr>
          <p:cNvPr id="4" name="Picture 3" descr="home.jpg">
            <a:hlinkClick r:id="rId2" action="ppaction://hlinksldjump"/>
          </p:cNvPr>
          <p:cNvPicPr>
            <a:picLocks noChangeAspect="1"/>
          </p:cNvPicPr>
          <p:nvPr/>
        </p:nvPicPr>
        <p:blipFill>
          <a:blip r:embed="rId3"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5" name="Round Same Side Corner Rectangle 4">
            <a:hlinkClick r:id="rId2"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LO3</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8638</TotalTime>
  <Words>1497</Words>
  <Application>Microsoft Office PowerPoint</Application>
  <PresentationFormat>On-screen Show (4:3)</PresentationFormat>
  <Paragraphs>184</Paragraphs>
  <Slides>9</Slides>
  <Notes>5</Notes>
  <HiddenSlides>1</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Enderoth</vt:lpstr>
      <vt:lpstr>Unit 01 - Communication and Employability Skills for IT</vt:lpstr>
      <vt:lpstr>LO3 - Assessment Criteria</vt:lpstr>
      <vt:lpstr> Assessment Scenario</vt:lpstr>
      <vt:lpstr> Assessment Criteria</vt:lpstr>
      <vt:lpstr> 1 – Software Applications</vt:lpstr>
      <vt:lpstr> 2 – Review Presentation</vt:lpstr>
      <vt:lpstr> 3 – Communication Methods</vt:lpstr>
      <vt:lpstr> 4 – Reviewing Word Document</vt:lpstr>
      <vt:lpstr> 5 – eMail Response</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297</cp:revision>
  <cp:lastPrinted>2013-11-14T08:02:55Z</cp:lastPrinted>
  <dcterms:created xsi:type="dcterms:W3CDTF">2008-08-20T08:55:34Z</dcterms:created>
  <dcterms:modified xsi:type="dcterms:W3CDTF">2014-07-20T07:22:01Z</dcterms:modified>
  <cp:category>Unit 05</cp:category>
</cp:coreProperties>
</file>